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40B_FAF7902B.xml" ContentType="application/vnd.ms-powerpoint.comments+xml"/>
  <Override PartName="/ppt/comments/modernComment_417_53C4522C.xml" ContentType="application/vnd.ms-powerpoint.comments+xml"/>
  <Override PartName="/ppt/comments/modernComment_40D_2CFC005B.xml" ContentType="application/vnd.ms-powerpoint.comments+xml"/>
  <Override PartName="/ppt/comments/modernComment_41A_959F6A3D.xml" ContentType="application/vnd.ms-powerpoint.comments+xml"/>
  <Override PartName="/ppt/comments/modernComment_40C_6AF68A58.xml" ContentType="application/vnd.ms-powerpoint.comments+xml"/>
  <Override PartName="/ppt/comments/modernComment_419_DF191B85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20" r:id="rId4"/>
  </p:sldMasterIdLst>
  <p:notesMasterIdLst>
    <p:notesMasterId r:id="rId21"/>
  </p:notesMasterIdLst>
  <p:handoutMasterIdLst>
    <p:handoutMasterId r:id="rId22"/>
  </p:handoutMasterIdLst>
  <p:sldIdLst>
    <p:sldId id="1007" r:id="rId5"/>
    <p:sldId id="1035" r:id="rId6"/>
    <p:sldId id="1047" r:id="rId7"/>
    <p:sldId id="1043" r:id="rId8"/>
    <p:sldId id="1048" r:id="rId9"/>
    <p:sldId id="1044" r:id="rId10"/>
    <p:sldId id="1037" r:id="rId11"/>
    <p:sldId id="1050" r:id="rId12"/>
    <p:sldId id="1045" r:id="rId13"/>
    <p:sldId id="1036" r:id="rId14"/>
    <p:sldId id="1049" r:id="rId15"/>
    <p:sldId id="1041" r:id="rId16"/>
    <p:sldId id="1038" r:id="rId17"/>
    <p:sldId id="1051" r:id="rId18"/>
    <p:sldId id="1039" r:id="rId19"/>
    <p:sldId id="1046" r:id="rId20"/>
  </p:sldIdLst>
  <p:sldSz cx="12192000" cy="6858000"/>
  <p:notesSz cx="6797675" cy="9872663"/>
  <p:custDataLst>
    <p:tags r:id="rId2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B616D7E-3B66-6EF5-298E-EEFCBD219097}" name="CHAN Wing-suet, Rosy" initials="CWsR" userId="CHAN Wing-suet, Rosy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E8D9F3"/>
    <a:srgbClr val="660066"/>
    <a:srgbClr val="800080"/>
    <a:srgbClr val="DEB3E7"/>
    <a:srgbClr val="E5A9F1"/>
    <a:srgbClr val="5F0985"/>
    <a:srgbClr val="BEB7C1"/>
    <a:srgbClr val="723F91"/>
    <a:srgbClr val="0031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715" autoAdjust="0"/>
  </p:normalViewPr>
  <p:slideViewPr>
    <p:cSldViewPr>
      <p:cViewPr varScale="1">
        <p:scale>
          <a:sx n="71" d="100"/>
          <a:sy n="71" d="100"/>
        </p:scale>
        <p:origin x="66" y="3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gs" Target="tags/tag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omments/modernComment_40B_FAF7902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27DBCC1-3027-4895-A035-4E19E7DD3DD9}" authorId="{BB616D7E-3B66-6EF5-298E-EEFCBD219097}" created="2025-12-03T09:37:01.984">
    <pc:sldMkLst xmlns:pc="http://schemas.microsoft.com/office/powerpoint/2013/main/command">
      <pc:docMk/>
      <pc:sldMk cId="4210528299" sldId="1035"/>
    </pc:sldMkLst>
    <p188:pos x="4384675" y="2117725"/>
    <p188:txBody>
      <a:bodyPr/>
      <a:lstStyle/>
      <a:p>
        <a:r>
          <a:rPr lang="en-GB"/>
          <a:t>Time-consuming and repetitive tasks</a:t>
        </a:r>
      </a:p>
    </p188:txBody>
  </p188:cm>
  <p188:cm id="{263502C0-92AC-4449-A330-3CC5377633AF}" authorId="{BB616D7E-3B66-6EF5-298E-EEFCBD219097}" created="2025-12-03T09:39:27.470">
    <pc:sldMkLst xmlns:pc="http://schemas.microsoft.com/office/powerpoint/2013/main/command">
      <pc:docMk/>
      <pc:sldMk cId="4210528299" sldId="1035"/>
    </pc:sldMkLst>
    <p188:pos x="6308725" y="3965575"/>
    <p188:txBody>
      <a:bodyPr/>
      <a:lstStyle/>
      <a:p>
        <a:r>
          <a:rPr lang="en-GB"/>
          <a:t>Enhance the visibility on the workload and stat</a:t>
        </a:r>
      </a:p>
    </p188:txBody>
  </p188:cm>
  <p188:cm id="{251FE0DD-EB4F-4A62-B79E-0D8BAC6D54FA}" authorId="{BB616D7E-3B66-6EF5-298E-EEFCBD219097}" created="2025-12-03T09:41:06.713">
    <pc:sldMkLst xmlns:pc="http://schemas.microsoft.com/office/powerpoint/2013/main/command">
      <pc:docMk/>
      <pc:sldMk cId="4210528299" sldId="1035"/>
    </pc:sldMkLst>
    <p188:pos x="8667750" y="5257800"/>
    <p188:txBody>
      <a:bodyPr/>
      <a:lstStyle/>
      <a:p>
        <a:r>
          <a:rPr lang="en-GB"/>
          <a:t>Fragmented process on the TOM</a:t>
        </a:r>
      </a:p>
    </p188:txBody>
  </p188:cm>
</p188:cmLst>
</file>

<file path=ppt/comments/modernComment_40C_6AF68A5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9E2E1D1-64A5-40C0-B88B-7EB1F149BBEF}" authorId="{BB616D7E-3B66-6EF5-298E-EEFCBD219097}" created="2025-12-03T15:02:11.335">
    <pc:sldMkLst xmlns:pc="http://schemas.microsoft.com/office/powerpoint/2013/main/command">
      <pc:docMk/>
      <pc:sldMk cId="1794542168" sldId="1036"/>
    </pc:sldMkLst>
    <p188:txBody>
      <a:bodyPr/>
      <a:lstStyle/>
      <a:p>
        <a:r>
          <a:rPr lang="en-GB"/>
          <a:t>How come the physical architecture diagram simpler than the logical one?</a:t>
        </a:r>
      </a:p>
    </p188:txBody>
  </p188:cm>
</p188:cmLst>
</file>

<file path=ppt/comments/modernComment_40D_2CFC005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F0157F8-E079-4C4D-ADD3-21B07ED4F273}" authorId="{BB616D7E-3B66-6EF5-298E-EEFCBD219097}" created="2025-12-03T14:54:06.48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754712667" sldId="1037"/>
      <ac:picMk id="4" creationId="{544FA4D9-E9BF-2A36-E00E-88AACF0A7BB4}"/>
    </ac:deMkLst>
    <p188:pos x="1092894" y="864210"/>
    <p188:txBody>
      <a:bodyPr/>
      <a:lstStyle/>
      <a:p>
        <a:r>
          <a:rPr lang="en-GB"/>
          <a:t>3 layer architecture design, no direct access from frontend to DB</a:t>
        </a:r>
      </a:p>
    </p188:txBody>
  </p188:cm>
  <p188:cm id="{2A932DB5-C2DB-4B82-B9C9-96AD5C23D371}" authorId="{BB616D7E-3B66-6EF5-298E-EEFCBD219097}" created="2025-12-03T14:54:50.74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754712667" sldId="1037"/>
      <ac:picMk id="4" creationId="{544FA4D9-E9BF-2A36-E00E-88AACF0A7BB4}"/>
    </ac:deMkLst>
    <p188:pos x="7230169" y="3950310"/>
    <p188:txBody>
      <a:bodyPr/>
      <a:lstStyle/>
      <a:p>
        <a:r>
          <a:rPr lang="en-GB"/>
          <a:t>Supplement technical stack such as what kind of language or framework are used.</a:t>
        </a:r>
      </a:p>
    </p188:txBody>
  </p188:cm>
  <p188:cm id="{C724269F-E4CE-4B79-8BA6-514FB6684C39}" authorId="{BB616D7E-3B66-6EF5-298E-EEFCBD219097}" created="2025-12-03T14:55:38.559">
    <pc:sldMkLst xmlns:pc="http://schemas.microsoft.com/office/powerpoint/2013/main/command">
      <pc:docMk/>
      <pc:sldMk cId="754712667" sldId="1037"/>
    </pc:sldMkLst>
    <p188:pos x="2200275" y="1327150"/>
    <p188:txBody>
      <a:bodyPr/>
      <a:lstStyle/>
      <a:p>
        <a:r>
          <a:rPr lang="en-GB"/>
          <a:t>Study SRE and observability to adopt PSO' offering on monitoring </a:t>
        </a:r>
      </a:p>
    </p188:txBody>
  </p188:cm>
  <p188:cm id="{F4256CF5-7E24-47DB-BCEE-76DD52A0347A}" authorId="{BB616D7E-3B66-6EF5-298E-EEFCBD219097}" created="2025-12-03T14:56:04.398">
    <pc:sldMkLst xmlns:pc="http://schemas.microsoft.com/office/powerpoint/2013/main/command">
      <pc:docMk/>
      <pc:sldMk cId="754712667" sldId="1037"/>
    </pc:sldMkLst>
    <p188:pos x="6178550" y="2857500"/>
    <p188:txBody>
      <a:bodyPr/>
      <a:lstStyle/>
      <a:p>
        <a:r>
          <a:rPr lang="en-GB"/>
          <a:t>Hosting method?</a:t>
        </a:r>
      </a:p>
    </p188:txBody>
  </p188:cm>
  <p188:cm id="{D4E29EDD-ECA1-45B5-9DB6-378F9C23086A}" authorId="{BB616D7E-3B66-6EF5-298E-EEFCBD219097}" created="2025-12-03T14:56:33.421">
    <pc:sldMkLst xmlns:pc="http://schemas.microsoft.com/office/powerpoint/2013/main/command">
      <pc:docMk/>
      <pc:sldMk cId="754712667" sldId="1037"/>
    </pc:sldMkLst>
    <p188:pos x="3454400" y="3292475"/>
    <p188:replyLst>
      <p188:reply id="{BD40FFBF-8708-4797-9CBE-78078C7FB17D}" authorId="{BB616D7E-3B66-6EF5-298E-EEFCBD219097}" created="2025-12-03T14:58:55.712">
        <p188:txBody>
          <a:bodyPr/>
          <a:lstStyle/>
          <a:p>
            <a:r>
              <a:rPr lang="en-GB"/>
              <a:t>IMAP? Use service account or personal account? If it is personal account, how do you collect the user credential and store it for IMAP authentication?</a:t>
            </a:r>
          </a:p>
        </p188:txBody>
      </p188:reply>
    </p188:replyLst>
    <p188:txBody>
      <a:bodyPr/>
      <a:lstStyle/>
      <a:p>
        <a:r>
          <a:rPr lang="en-GB"/>
          <a:t>What kind of protocol?</a:t>
        </a:r>
      </a:p>
    </p188:txBody>
  </p188:cm>
  <p188:cm id="{98648D73-F138-4B2D-B3B0-ECBED0E4189D}" authorId="{BB616D7E-3B66-6EF5-298E-EEFCBD219097}" created="2025-12-03T14:57:18.160">
    <pc:sldMkLst xmlns:pc="http://schemas.microsoft.com/office/powerpoint/2013/main/command">
      <pc:docMk/>
      <pc:sldMk cId="754712667" sldId="1037"/>
    </pc:sldMkLst>
    <p188:pos x="5137150" y="4283075"/>
    <p188:txBody>
      <a:bodyPr/>
      <a:lstStyle/>
      <a:p>
        <a:r>
          <a:rPr lang="en-GB"/>
          <a:t>On-premises or Cloud?</a:t>
        </a:r>
      </a:p>
    </p188:txBody>
  </p188:cm>
  <p188:cm id="{B549BDC1-D765-46CB-ADE1-DC7863C2DAA4}" authorId="{BB616D7E-3B66-6EF5-298E-EEFCBD219097}" created="2025-12-03T15:00:38.498">
    <pc:sldMkLst xmlns:pc="http://schemas.microsoft.com/office/powerpoint/2013/main/command">
      <pc:docMk/>
      <pc:sldMk cId="754712667" sldId="1037"/>
    </pc:sldMkLst>
    <p188:pos x="6591300" y="4260850"/>
    <p188:txBody>
      <a:bodyPr/>
      <a:lstStyle/>
      <a:p>
        <a:r>
          <a:rPr lang="en-GB"/>
          <a:t>Who is data ownership and what is the data sensitivity?</a:t>
        </a:r>
      </a:p>
    </p188:txBody>
  </p188:cm>
</p188:cmLst>
</file>

<file path=ppt/comments/modernComment_417_53C4522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3473910-D5A7-4AD3-A747-DF8B34E693E3}" authorId="{BB616D7E-3B66-6EF5-298E-EEFCBD219097}" created="2025-12-03T09:37:01.984">
    <pc:sldMkLst xmlns:pc="http://schemas.microsoft.com/office/powerpoint/2013/main/command">
      <pc:docMk/>
      <pc:sldMk cId="4210528299" sldId="1035"/>
    </pc:sldMkLst>
    <p188:pos x="4384675" y="2117725"/>
    <p188:txBody>
      <a:bodyPr/>
      <a:lstStyle/>
      <a:p>
        <a:r>
          <a:rPr lang="en-GB"/>
          <a:t>Time-consuming and repetitive tasks</a:t>
        </a:r>
      </a:p>
    </p188:txBody>
  </p188:cm>
  <p188:cm id="{31FA16F9-F564-4A9E-8BA1-2230C30A5122}" authorId="{BB616D7E-3B66-6EF5-298E-EEFCBD219097}" created="2025-12-03T09:39:27.470">
    <pc:sldMkLst xmlns:pc="http://schemas.microsoft.com/office/powerpoint/2013/main/command">
      <pc:docMk/>
      <pc:sldMk cId="4210528299" sldId="1035"/>
    </pc:sldMkLst>
    <p188:pos x="6308725" y="3965575"/>
    <p188:txBody>
      <a:bodyPr/>
      <a:lstStyle/>
      <a:p>
        <a:r>
          <a:rPr lang="en-GB"/>
          <a:t>Enhance the visibility on the workload and stat</a:t>
        </a:r>
      </a:p>
    </p188:txBody>
  </p188:cm>
  <p188:cm id="{C08653D4-7C6B-4749-B6BA-F5CB374CC656}" authorId="{BB616D7E-3B66-6EF5-298E-EEFCBD219097}" created="2025-12-03T09:41:06.713">
    <pc:sldMkLst xmlns:pc="http://schemas.microsoft.com/office/powerpoint/2013/main/command">
      <pc:docMk/>
      <pc:sldMk cId="4210528299" sldId="1035"/>
    </pc:sldMkLst>
    <p188:pos x="8667750" y="5257800"/>
    <p188:txBody>
      <a:bodyPr/>
      <a:lstStyle/>
      <a:p>
        <a:r>
          <a:rPr lang="en-GB"/>
          <a:t>Fragmented process on the TOM</a:t>
        </a:r>
      </a:p>
    </p188:txBody>
  </p188:cm>
</p188:cmLst>
</file>

<file path=ppt/comments/modernComment_419_DF191B8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E65F1C6-7FF0-481F-B4EA-C58384D0494C}" authorId="{BB616D7E-3B66-6EF5-298E-EEFCBD219097}" created="2025-12-03T15:02:11.335">
    <pc:sldMkLst xmlns:pc="http://schemas.microsoft.com/office/powerpoint/2013/main/command">
      <pc:docMk/>
      <pc:sldMk cId="1794542168" sldId="1036"/>
    </pc:sldMkLst>
    <p188:txBody>
      <a:bodyPr/>
      <a:lstStyle/>
      <a:p>
        <a:r>
          <a:rPr lang="en-GB"/>
          <a:t>How come the physical architecture diagram simpler than the logical one?</a:t>
        </a:r>
      </a:p>
    </p188:txBody>
  </p188:cm>
</p188:cmLst>
</file>

<file path=ppt/comments/modernComment_41A_959F6A3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A49880E-3AA2-4283-98E7-535127F973BE}" authorId="{BB616D7E-3B66-6EF5-298E-EEFCBD219097}" created="2025-12-03T14:54:06.48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510252605" sldId="1050"/>
      <ac:picMk id="4" creationId="{544FA4D9-E9BF-2A36-E00E-88AACF0A7BB4}"/>
    </ac:deMkLst>
    <p188:txBody>
      <a:bodyPr/>
      <a:lstStyle/>
      <a:p>
        <a:r>
          <a:rPr lang="en-GB"/>
          <a:t>3 layer architecture design, no direct access from frontend to DB</a:t>
        </a:r>
      </a:p>
    </p188:txBody>
  </p188:cm>
  <p188:cm id="{FB6EB763-C2C6-4857-85CB-20B31CC82676}" authorId="{BB616D7E-3B66-6EF5-298E-EEFCBD219097}" created="2025-12-03T14:54:50.74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510252605" sldId="1050"/>
      <ac:picMk id="4" creationId="{544FA4D9-E9BF-2A36-E00E-88AACF0A7BB4}"/>
    </ac:deMkLst>
    <p188:txBody>
      <a:bodyPr/>
      <a:lstStyle/>
      <a:p>
        <a:r>
          <a:rPr lang="en-GB"/>
          <a:t>Supplement technical stack such as what kind of language or framework are used.</a:t>
        </a:r>
      </a:p>
    </p188:txBody>
  </p188:cm>
  <p188:cm id="{04DBFE4C-084E-41C0-8C7C-386CB404591F}" authorId="{BB616D7E-3B66-6EF5-298E-EEFCBD219097}" created="2025-12-03T14:55:38.559">
    <pc:sldMkLst xmlns:pc="http://schemas.microsoft.com/office/powerpoint/2013/main/command">
      <pc:docMk/>
      <pc:sldMk cId="754712667" sldId="1037"/>
    </pc:sldMkLst>
    <p188:pos x="2200275" y="1327150"/>
    <p188:txBody>
      <a:bodyPr/>
      <a:lstStyle/>
      <a:p>
        <a:r>
          <a:rPr lang="en-GB"/>
          <a:t>Study SRE and observability to adopt PSO' offering on monitoring </a:t>
        </a:r>
      </a:p>
    </p188:txBody>
  </p188:cm>
  <p188:cm id="{F9DFEC31-7297-43D3-8286-F186AC01D7CC}" authorId="{BB616D7E-3B66-6EF5-298E-EEFCBD219097}" created="2025-12-03T14:56:04.398">
    <pc:sldMkLst xmlns:pc="http://schemas.microsoft.com/office/powerpoint/2013/main/command">
      <pc:docMk/>
      <pc:sldMk cId="754712667" sldId="1037"/>
    </pc:sldMkLst>
    <p188:pos x="6178550" y="2857500"/>
    <p188:txBody>
      <a:bodyPr/>
      <a:lstStyle/>
      <a:p>
        <a:r>
          <a:rPr lang="en-GB"/>
          <a:t>Hosting method?</a:t>
        </a:r>
      </a:p>
    </p188:txBody>
  </p188:cm>
  <p188:cm id="{E58572CC-609B-463F-AB7F-FDCC01D07104}" authorId="{BB616D7E-3B66-6EF5-298E-EEFCBD219097}" created="2025-12-03T14:56:33.421">
    <pc:sldMkLst xmlns:pc="http://schemas.microsoft.com/office/powerpoint/2013/main/command">
      <pc:docMk/>
      <pc:sldMk cId="754712667" sldId="1037"/>
    </pc:sldMkLst>
    <p188:pos x="3454400" y="3292475"/>
    <p188:replyLst>
      <p188:reply id="{BD40FFBF-8708-4797-9CBE-78078C7FB17D}" authorId="{BB616D7E-3B66-6EF5-298E-EEFCBD219097}" created="2025-12-03T14:58:55.712">
        <p188:txBody>
          <a:bodyPr/>
          <a:lstStyle/>
          <a:p>
            <a:r>
              <a:rPr lang="en-GB"/>
              <a:t>IMAP? Use service account or personal account? If it is personal account, how do you collect the user credential and store it for IMAP authentication?</a:t>
            </a:r>
          </a:p>
        </p188:txBody>
      </p188:reply>
    </p188:replyLst>
    <p188:txBody>
      <a:bodyPr/>
      <a:lstStyle/>
      <a:p>
        <a:r>
          <a:rPr lang="en-GB"/>
          <a:t>What kind of protocol?</a:t>
        </a:r>
      </a:p>
    </p188:txBody>
  </p188:cm>
  <p188:cm id="{B854553E-FF4B-4C26-AD43-FCC848468EE2}" authorId="{BB616D7E-3B66-6EF5-298E-EEFCBD219097}" created="2025-12-03T14:57:18.160">
    <pc:sldMkLst xmlns:pc="http://schemas.microsoft.com/office/powerpoint/2013/main/command">
      <pc:docMk/>
      <pc:sldMk cId="754712667" sldId="1037"/>
    </pc:sldMkLst>
    <p188:pos x="5137150" y="4283075"/>
    <p188:txBody>
      <a:bodyPr/>
      <a:lstStyle/>
      <a:p>
        <a:r>
          <a:rPr lang="en-GB"/>
          <a:t>On-premises or Cloud?</a:t>
        </a:r>
      </a:p>
    </p188:txBody>
  </p188:cm>
  <p188:cm id="{4579C34A-E2BF-4076-AE6C-830CE6577BEA}" authorId="{BB616D7E-3B66-6EF5-298E-EEFCBD219097}" created="2025-12-03T15:00:38.498">
    <pc:sldMkLst xmlns:pc="http://schemas.microsoft.com/office/powerpoint/2013/main/command">
      <pc:docMk/>
      <pc:sldMk cId="754712667" sldId="1037"/>
    </pc:sldMkLst>
    <p188:pos x="6591300" y="4260850"/>
    <p188:txBody>
      <a:bodyPr/>
      <a:lstStyle/>
      <a:p>
        <a:r>
          <a:rPr lang="en-GB"/>
          <a:t>Who is data ownership and what is the data sensitivity?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3"/>
            <a:ext cx="2946577" cy="49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80" tIns="45790" rIns="91580" bIns="45790" numCol="1" anchor="t" anchorCtr="0" compatLnSpc="1">
            <a:prstTxWarp prst="textNoShape">
              <a:avLst/>
            </a:prstTxWarp>
          </a:bodyPr>
          <a:lstStyle>
            <a:lvl1pPr defTabSz="915144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GB" altLang="zh-TW" dirty="0"/>
          </a:p>
        </p:txBody>
      </p:sp>
      <p:sp>
        <p:nvSpPr>
          <p:cNvPr id="1597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486" y="3"/>
            <a:ext cx="2946576" cy="49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80" tIns="45790" rIns="91580" bIns="45790" numCol="1" anchor="t" anchorCtr="0" compatLnSpc="1">
            <a:prstTxWarp prst="textNoShape">
              <a:avLst/>
            </a:prstTxWarp>
          </a:bodyPr>
          <a:lstStyle>
            <a:lvl1pPr algn="r" defTabSz="915144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GB" altLang="zh-TW" dirty="0"/>
          </a:p>
        </p:txBody>
      </p:sp>
      <p:sp>
        <p:nvSpPr>
          <p:cNvPr id="1597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9376904"/>
            <a:ext cx="2946577" cy="494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80" tIns="45790" rIns="91580" bIns="45790" numCol="1" anchor="b" anchorCtr="0" compatLnSpc="1">
            <a:prstTxWarp prst="textNoShape">
              <a:avLst/>
            </a:prstTxWarp>
          </a:bodyPr>
          <a:lstStyle>
            <a:lvl1pPr defTabSz="915144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GB" altLang="zh-TW" dirty="0"/>
          </a:p>
        </p:txBody>
      </p:sp>
      <p:sp>
        <p:nvSpPr>
          <p:cNvPr id="1597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486" y="9376904"/>
            <a:ext cx="2946576" cy="494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80" tIns="45790" rIns="91580" bIns="45790" numCol="1" anchor="b" anchorCtr="0" compatLnSpc="1">
            <a:prstTxWarp prst="textNoShape">
              <a:avLst/>
            </a:prstTxWarp>
          </a:bodyPr>
          <a:lstStyle>
            <a:lvl1pPr algn="r" defTabSz="915144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fld id="{C3BEB958-9E0F-45F3-80E1-256590E7BE67}" type="slidenum">
              <a:rPr lang="en-GB" altLang="zh-TW"/>
              <a:pPr>
                <a:defRPr/>
              </a:pPr>
              <a:t>‹#›</a:t>
            </a:fld>
            <a:endParaRPr lang="en-GB" altLang="zh-TW" dirty="0"/>
          </a:p>
        </p:txBody>
      </p:sp>
    </p:spTree>
    <p:extLst>
      <p:ext uri="{BB962C8B-B14F-4D97-AF65-F5344CB8AC3E}">
        <p14:creationId xmlns:p14="http://schemas.microsoft.com/office/powerpoint/2010/main" val="188869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3"/>
            <a:ext cx="2946577" cy="49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80" tIns="45790" rIns="91580" bIns="45790" numCol="1" anchor="t" anchorCtr="0" compatLnSpc="1">
            <a:prstTxWarp prst="textNoShape">
              <a:avLst/>
            </a:prstTxWarp>
          </a:bodyPr>
          <a:lstStyle>
            <a:lvl1pPr defTabSz="915144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GB" altLang="zh-TW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486" y="3"/>
            <a:ext cx="2946576" cy="49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80" tIns="45790" rIns="91580" bIns="45790" numCol="1" anchor="t" anchorCtr="0" compatLnSpc="1">
            <a:prstTxWarp prst="textNoShape">
              <a:avLst/>
            </a:prstTxWarp>
          </a:bodyPr>
          <a:lstStyle>
            <a:lvl1pPr algn="r" defTabSz="915144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GB" altLang="zh-TW" dirty="0"/>
          </a:p>
        </p:txBody>
      </p:sp>
      <p:sp>
        <p:nvSpPr>
          <p:cNvPr id="286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9538" y="739775"/>
            <a:ext cx="6581775" cy="37036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43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226" y="4690822"/>
            <a:ext cx="5435228" cy="4441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80" tIns="45790" rIns="91580" bIns="457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zh-TW" noProof="0"/>
              <a:t>Click to edit Master text styles</a:t>
            </a:r>
          </a:p>
          <a:p>
            <a:pPr lvl="1"/>
            <a:r>
              <a:rPr lang="en-GB" altLang="zh-TW" noProof="0"/>
              <a:t>Second level</a:t>
            </a:r>
          </a:p>
          <a:p>
            <a:pPr lvl="2"/>
            <a:r>
              <a:rPr lang="en-GB" altLang="zh-TW" noProof="0"/>
              <a:t>Third level</a:t>
            </a:r>
          </a:p>
          <a:p>
            <a:pPr lvl="3"/>
            <a:r>
              <a:rPr lang="en-GB" altLang="zh-TW" noProof="0"/>
              <a:t>Fourth level</a:t>
            </a:r>
          </a:p>
          <a:p>
            <a:pPr lvl="4"/>
            <a:r>
              <a:rPr lang="en-GB" altLang="zh-TW" noProof="0"/>
              <a:t>Fifth level</a:t>
            </a:r>
          </a:p>
        </p:txBody>
      </p:sp>
      <p:sp>
        <p:nvSpPr>
          <p:cNvPr id="143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376904"/>
            <a:ext cx="2946577" cy="494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80" tIns="45790" rIns="91580" bIns="45790" numCol="1" anchor="b" anchorCtr="0" compatLnSpc="1">
            <a:prstTxWarp prst="textNoShape">
              <a:avLst/>
            </a:prstTxWarp>
          </a:bodyPr>
          <a:lstStyle>
            <a:lvl1pPr defTabSz="915144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en-GB" altLang="zh-TW" dirty="0"/>
          </a:p>
        </p:txBody>
      </p:sp>
      <p:sp>
        <p:nvSpPr>
          <p:cNvPr id="143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486" y="9376904"/>
            <a:ext cx="2946576" cy="494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580" tIns="45790" rIns="91580" bIns="45790" numCol="1" anchor="b" anchorCtr="0" compatLnSpc="1">
            <a:prstTxWarp prst="textNoShape">
              <a:avLst/>
            </a:prstTxWarp>
          </a:bodyPr>
          <a:lstStyle>
            <a:lvl1pPr algn="r" defTabSz="915144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fld id="{25C692B4-CD6E-41B5-97F8-73DF4762147E}" type="slidenum">
              <a:rPr lang="en-GB" altLang="zh-TW"/>
              <a:pPr>
                <a:defRPr/>
              </a:pPr>
              <a:t>‹#›</a:t>
            </a:fld>
            <a:endParaRPr lang="en-GB" altLang="zh-TW" dirty="0"/>
          </a:p>
        </p:txBody>
      </p:sp>
    </p:spTree>
    <p:extLst>
      <p:ext uri="{BB962C8B-B14F-4D97-AF65-F5344CB8AC3E}">
        <p14:creationId xmlns:p14="http://schemas.microsoft.com/office/powerpoint/2010/main" val="171682931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6" name="Tex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 altLang="zh-TW" dirty="0"/>
          </a:p>
        </p:txBody>
      </p:sp>
      <p:sp>
        <p:nvSpPr>
          <p:cNvPr id="1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 altLang="zh-TW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48800" y="65389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B722A4D-27D8-4177-958C-0C52D0906672}" type="slidenum">
              <a:rPr lang="en-GB" altLang="zh-TW" smtClean="0"/>
              <a:pPr>
                <a:defRPr/>
              </a:pPr>
              <a:t>‹#›</a:t>
            </a:fld>
            <a:endParaRPr lang="en-GB" altLang="zh-TW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19572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87796"/>
            <a:ext cx="3012140" cy="544699"/>
          </a:xfrm>
          <a:prstGeom prst="rect">
            <a:avLst/>
          </a:prstGeom>
        </p:spPr>
      </p:pic>
      <p:sp>
        <p:nvSpPr>
          <p:cNvPr id="22" name="Rectangle 21"/>
          <p:cNvSpPr/>
          <p:nvPr userDrawn="1"/>
        </p:nvSpPr>
        <p:spPr>
          <a:xfrm>
            <a:off x="0" y="5978106"/>
            <a:ext cx="12192000" cy="21761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3C2668"/>
              </a:gs>
              <a:gs pos="39000">
                <a:srgbClr val="8C3C94"/>
              </a:gs>
              <a:gs pos="75000">
                <a:srgbClr val="D2E1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 userDrawn="1"/>
        </p:nvSpPr>
        <p:spPr>
          <a:xfrm>
            <a:off x="0" y="4151870"/>
            <a:ext cx="12192000" cy="1826236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Title 1"/>
          <p:cNvSpPr txBox="1">
            <a:spLocks/>
          </p:cNvSpPr>
          <p:nvPr userDrawn="1"/>
        </p:nvSpPr>
        <p:spPr>
          <a:xfrm>
            <a:off x="372760" y="4230269"/>
            <a:ext cx="11723989" cy="1669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kern="0" dirty="0">
                <a:solidFill>
                  <a:srgbClr val="6732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Information Technology Transformation </a:t>
            </a:r>
            <a:r>
              <a:rPr lang="en-US" sz="3000" b="1" kern="0" dirty="0" err="1">
                <a:solidFill>
                  <a:srgbClr val="6732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Programme</a:t>
            </a:r>
            <a:r>
              <a:rPr lang="en-US" sz="3000" b="1" kern="0" dirty="0">
                <a:solidFill>
                  <a:srgbClr val="6732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 (ITTP)</a:t>
            </a:r>
          </a:p>
          <a:p>
            <a:endParaRPr lang="en-US" sz="3000" b="1" kern="0" dirty="0">
              <a:solidFill>
                <a:srgbClr val="6732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Roboto"/>
              <a:cs typeface="Arial" panose="020B0604020202020204" pitchFamily="34" charset="0"/>
            </a:endParaRPr>
          </a:p>
          <a:p>
            <a:r>
              <a:rPr lang="en-US" sz="3000" b="1" kern="0" dirty="0">
                <a:solidFill>
                  <a:srgbClr val="6732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Budget Steering Committee</a:t>
            </a:r>
            <a:br>
              <a:rPr lang="en-US" sz="2400" dirty="0">
                <a:solidFill>
                  <a:srgbClr val="6732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Roboto" panose="02020500000000000000" charset="0"/>
                <a:cs typeface="Arial" panose="020B0604020202020204" pitchFamily="34" charset="0"/>
              </a:rPr>
            </a:br>
            <a:br>
              <a:rPr lang="en-US" sz="2400" dirty="0">
                <a:solidFill>
                  <a:srgbClr val="6732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Roboto" panose="02020500000000000000" charset="0"/>
                <a:cs typeface="Arial" panose="020B0604020202020204" pitchFamily="34" charset="0"/>
              </a:rPr>
            </a:br>
            <a:endParaRPr lang="en-US" sz="2400" dirty="0">
              <a:solidFill>
                <a:srgbClr val="6732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Roboto" panose="02020500000000000000" charset="0"/>
              <a:cs typeface="Arial" panose="020B0604020202020204" pitchFamily="34" charset="0"/>
            </a:endParaRPr>
          </a:p>
          <a:p>
            <a:r>
              <a:rPr lang="en-US" altLang="zh-TW" sz="2200" dirty="0">
                <a:solidFill>
                  <a:srgbClr val="6732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Roboto" panose="02020500000000000000" charset="0"/>
                <a:cs typeface="Arial" panose="020B0604020202020204" pitchFamily="34" charset="0"/>
              </a:rPr>
              <a:t>June 2024</a:t>
            </a:r>
            <a:endParaRPr lang="en-GB" sz="2200" dirty="0">
              <a:solidFill>
                <a:srgbClr val="6732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Roboto" panose="02020500000000000000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051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3C2668"/>
              </a:gs>
              <a:gs pos="39000">
                <a:srgbClr val="8C3C94"/>
              </a:gs>
              <a:gs pos="75000">
                <a:srgbClr val="D2E1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0000" y="6266562"/>
            <a:ext cx="3012140" cy="544699"/>
          </a:xfrm>
          <a:prstGeom prst="rect">
            <a:avLst/>
          </a:prstGeom>
        </p:spPr>
      </p:pic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640616" y="6356348"/>
            <a:ext cx="4243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GB" sz="12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EFF05BC8-93CE-4A1A-AD44-FA86F4B1432B}" type="slidenum">
              <a:rPr lang="en-GB" smtClean="0"/>
              <a:pPr algn="r"/>
              <a:t>‹#›</a:t>
            </a:fld>
            <a:endParaRPr lang="en-GB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32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Agenda</a:t>
            </a:r>
            <a:endParaRPr lang="en-GB" sz="4800" dirty="0">
              <a:solidFill>
                <a:srgbClr val="673280"/>
              </a:solidFill>
              <a:latin typeface="Arial" panose="020B0604020202020204" pitchFamily="34" charset="0"/>
              <a:ea typeface="Roboto" panose="02020500000000000000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643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188202290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360" imgH="360" progId="TCLayout.ActiveDocument.1">
                  <p:embed/>
                </p:oleObj>
              </mc:Choice>
              <mc:Fallback>
                <p:oleObj name="think-cell Slide" r:id="rId5" imgW="360" imgH="360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6361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1" r:id="rId1"/>
    <p:sldLayoutId id="2147484123" r:id="rId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8/10/relationships/comments" Target="../comments/modernComment_40C_6AF68A5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419_DF191B8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40B_FAF7902B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417_53C4522C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40D_2CFC005B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41A_959F6A3D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60591" y="4365619"/>
            <a:ext cx="9144000" cy="715488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660591" y="5196176"/>
            <a:ext cx="9144000" cy="496179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1957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287796"/>
            <a:ext cx="3012140" cy="54469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5978106"/>
            <a:ext cx="12192000" cy="217615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3C2668"/>
              </a:gs>
              <a:gs pos="39000">
                <a:srgbClr val="8C3C94"/>
              </a:gs>
              <a:gs pos="75000">
                <a:srgbClr val="D2E1FF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4151870"/>
            <a:ext cx="12192000" cy="1826236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72760" y="4230269"/>
            <a:ext cx="11723989" cy="1669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kern="0" dirty="0">
                <a:solidFill>
                  <a:srgbClr val="6732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Architecture Review Board – SPARK</a:t>
            </a:r>
            <a:br>
              <a:rPr lang="en-US" sz="2400" dirty="0">
                <a:solidFill>
                  <a:srgbClr val="6732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Roboto" panose="02020500000000000000" charset="0"/>
                <a:cs typeface="Arial" panose="020B0604020202020204" pitchFamily="34" charset="0"/>
              </a:rPr>
            </a:br>
            <a:br>
              <a:rPr lang="en-US" sz="2400" dirty="0">
                <a:solidFill>
                  <a:srgbClr val="6732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Roboto" panose="02020500000000000000" charset="0"/>
                <a:cs typeface="Arial" panose="020B0604020202020204" pitchFamily="34" charset="0"/>
              </a:rPr>
            </a:br>
            <a:endParaRPr lang="en-US" sz="2400" dirty="0">
              <a:solidFill>
                <a:srgbClr val="6732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Roboto" panose="02020500000000000000" charset="0"/>
              <a:cs typeface="Arial" panose="020B0604020202020204" pitchFamily="34" charset="0"/>
            </a:endParaRPr>
          </a:p>
          <a:p>
            <a:r>
              <a:rPr lang="en-US" altLang="zh-TW" sz="2200" dirty="0">
                <a:solidFill>
                  <a:srgbClr val="67328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Roboto" panose="02020500000000000000" charset="0"/>
                <a:cs typeface="Arial" panose="020B0604020202020204" pitchFamily="34" charset="0"/>
              </a:rPr>
              <a:t>December 2025</a:t>
            </a:r>
            <a:endParaRPr lang="en-GB" sz="2200" dirty="0">
              <a:solidFill>
                <a:srgbClr val="67328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Roboto" panose="02020500000000000000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11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/>
          <p:cNvSpPr>
            <a:spLocks noGrp="1"/>
          </p:cNvSpPr>
          <p:nvPr>
            <p:ph type="title"/>
          </p:nvPr>
        </p:nvSpPr>
        <p:spPr>
          <a:xfrm>
            <a:off x="347598" y="156661"/>
            <a:ext cx="10515600" cy="31383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/>
            <a:r>
              <a:rPr lang="en-US" sz="29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Physical Architecture</a:t>
            </a:r>
            <a:endParaRPr lang="en-GB" sz="2900" b="1" kern="0" dirty="0">
              <a:solidFill>
                <a:srgbClr val="673280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10</a:t>
            </a:fld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7176120" y="1700808"/>
            <a:ext cx="4824536" cy="21698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0000"/>
                </a:solidFill>
              </a:rPr>
              <a:t>Highlight</a:t>
            </a:r>
          </a:p>
          <a:p>
            <a:endParaRPr lang="en-US" sz="1500" b="1" dirty="0"/>
          </a:p>
          <a:p>
            <a:pPr marL="342900" indent="-342900">
              <a:buFont typeface="+mj-lt"/>
              <a:buAutoNum type="arabicPeriod"/>
            </a:pPr>
            <a:r>
              <a:rPr lang="en-US" sz="1500" dirty="0"/>
              <a:t>All components are connected via HTTPS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/>
              <a:t>SPARK use the username and password connect to AD, uses TGT to get AD group which contains authorization information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/>
              <a:t>AD information is use to authenticate to CMMP</a:t>
            </a:r>
          </a:p>
          <a:p>
            <a:pPr marL="342900" indent="-342900">
              <a:buFont typeface="+mj-lt"/>
              <a:buAutoNum type="arabicPeriod"/>
            </a:pPr>
            <a:endParaRPr lang="en-US" sz="1500" dirty="0"/>
          </a:p>
          <a:p>
            <a:endParaRPr lang="en-US" sz="1500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10A4CE6-4663-65D2-113A-34009DAD33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1104900"/>
            <a:ext cx="6591300" cy="4648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B8A2CD9-1EB9-64A2-7D42-DEFFA02B4F7E}"/>
              </a:ext>
            </a:extLst>
          </p:cNvPr>
          <p:cNvSpPr txBox="1"/>
          <p:nvPr/>
        </p:nvSpPr>
        <p:spPr>
          <a:xfrm>
            <a:off x="6240016" y="5398805"/>
            <a:ext cx="5400600" cy="369332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Question: authentication model of Jira and </a:t>
            </a:r>
            <a:r>
              <a:rPr lang="en-GB" b="1" i="1" dirty="0" err="1"/>
              <a:t>Sharepoint</a:t>
            </a:r>
            <a:r>
              <a:rPr lang="en-GB" b="1" i="1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DD173A-AE7D-CBC7-E324-6D97AC2706BD}"/>
              </a:ext>
            </a:extLst>
          </p:cNvPr>
          <p:cNvSpPr txBox="1"/>
          <p:nvPr/>
        </p:nvSpPr>
        <p:spPr>
          <a:xfrm>
            <a:off x="6240016" y="6018428"/>
            <a:ext cx="5409332" cy="646331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Remove the prompt storage</a:t>
            </a:r>
          </a:p>
          <a:p>
            <a:r>
              <a:rPr lang="en-GB" b="1" i="1" dirty="0"/>
              <a:t>Clarity on the application log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CF47D-072F-4DC0-A77B-44320E28E60B}"/>
              </a:ext>
            </a:extLst>
          </p:cNvPr>
          <p:cNvSpPr txBox="1"/>
          <p:nvPr/>
        </p:nvSpPr>
        <p:spPr>
          <a:xfrm>
            <a:off x="8472264" y="4719662"/>
            <a:ext cx="3168352" cy="369332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Product position – utility</a:t>
            </a:r>
          </a:p>
        </p:txBody>
      </p:sp>
    </p:spTree>
    <p:extLst>
      <p:ext uri="{BB962C8B-B14F-4D97-AF65-F5344CB8AC3E}">
        <p14:creationId xmlns:p14="http://schemas.microsoft.com/office/powerpoint/2010/main" val="179454216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/>
          <p:cNvSpPr>
            <a:spLocks noGrp="1"/>
          </p:cNvSpPr>
          <p:nvPr>
            <p:ph type="title"/>
          </p:nvPr>
        </p:nvSpPr>
        <p:spPr>
          <a:xfrm>
            <a:off x="335360" y="404664"/>
            <a:ext cx="10515600" cy="313838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/>
            <a:r>
              <a:rPr lang="en-US" sz="30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Network Architecture</a:t>
            </a:r>
            <a:endParaRPr lang="en-GB" sz="3000" b="1" kern="0" dirty="0">
              <a:solidFill>
                <a:srgbClr val="673280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11</a:t>
            </a:fld>
            <a:endParaRPr lang="en-GB"/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459F5985-251E-7E8A-2D5F-B14D473DB0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0318192"/>
              </p:ext>
            </p:extLst>
          </p:nvPr>
        </p:nvGraphicFramePr>
        <p:xfrm>
          <a:off x="5887640" y="1619102"/>
          <a:ext cx="6177360" cy="22311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8600">
                  <a:extLst>
                    <a:ext uri="{9D8B030D-6E8A-4147-A177-3AD203B41FA5}">
                      <a16:colId xmlns:a16="http://schemas.microsoft.com/office/drawing/2014/main" val="3758887471"/>
                    </a:ext>
                  </a:extLst>
                </a:gridCol>
                <a:gridCol w="3808760">
                  <a:extLst>
                    <a:ext uri="{9D8B030D-6E8A-4147-A177-3AD203B41FA5}">
                      <a16:colId xmlns:a16="http://schemas.microsoft.com/office/drawing/2014/main" val="2710624995"/>
                    </a:ext>
                  </a:extLst>
                </a:gridCol>
              </a:tblGrid>
              <a:tr h="331104">
                <a:tc gridSpan="2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115518"/>
                  </a:ext>
                </a:extLst>
              </a:tr>
              <a:tr h="993975">
                <a:tc>
                  <a:txBody>
                    <a:bodyPr/>
                    <a:lstStyle/>
                    <a:p>
                      <a:r>
                        <a:rPr lang="en-GB" dirty="0"/>
                        <a:t>Model as service provider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Maas</a:t>
                      </a:r>
                      <a:br>
                        <a:rPr lang="en-GB" dirty="0"/>
                      </a:br>
                      <a:r>
                        <a:rPr lang="en-GB" dirty="0"/>
                        <a:t>Depend on the usage of users and the queue management may switch to using SARA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9507799"/>
                  </a:ext>
                </a:extLst>
              </a:tr>
              <a:tr h="403112">
                <a:tc>
                  <a:txBody>
                    <a:bodyPr/>
                    <a:lstStyle/>
                    <a:p>
                      <a:r>
                        <a:rPr lang="en-GB" dirty="0"/>
                        <a:t>JIRA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Authentication: OAuth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188031"/>
                  </a:ext>
                </a:extLst>
              </a:tr>
              <a:tr h="403112">
                <a:tc>
                  <a:txBody>
                    <a:bodyPr/>
                    <a:lstStyle/>
                    <a:p>
                      <a:r>
                        <a:rPr lang="en-GB" dirty="0"/>
                        <a:t>IMAP/AD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Limitation: Access functional team mailboxes with associate Window AD only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655591"/>
                  </a:ext>
                </a:extLst>
              </a:tr>
            </a:tbl>
          </a:graphicData>
        </a:graphic>
      </p:graphicFrame>
      <p:pic>
        <p:nvPicPr>
          <p:cNvPr id="24" name="Picture 23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11AD108D-B8E0-17FC-DEFA-AFC5A64976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2" b="47900"/>
          <a:stretch/>
        </p:blipFill>
        <p:spPr>
          <a:xfrm>
            <a:off x="-164864" y="1268760"/>
            <a:ext cx="6488240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96461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/>
          <p:cNvSpPr>
            <a:spLocks noGrp="1"/>
          </p:cNvSpPr>
          <p:nvPr>
            <p:ph type="title"/>
          </p:nvPr>
        </p:nvSpPr>
        <p:spPr>
          <a:xfrm>
            <a:off x="347598" y="156661"/>
            <a:ext cx="10515600" cy="31383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/>
            <a:r>
              <a:rPr lang="en-GB" sz="29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Difference between SPARK &amp; Outlook &amp; NOVA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12</a:t>
            </a:fld>
            <a:endParaRPr lang="en-GB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23A3277-3517-7334-053A-687D7EC7E2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798515"/>
              </p:ext>
            </p:extLst>
          </p:nvPr>
        </p:nvGraphicFramePr>
        <p:xfrm>
          <a:off x="839417" y="908926"/>
          <a:ext cx="10801200" cy="4176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767">
                  <a:extLst>
                    <a:ext uri="{9D8B030D-6E8A-4147-A177-3AD203B41FA5}">
                      <a16:colId xmlns:a16="http://schemas.microsoft.com/office/drawing/2014/main" val="1673809206"/>
                    </a:ext>
                  </a:extLst>
                </a:gridCol>
                <a:gridCol w="2618632">
                  <a:extLst>
                    <a:ext uri="{9D8B030D-6E8A-4147-A177-3AD203B41FA5}">
                      <a16:colId xmlns:a16="http://schemas.microsoft.com/office/drawing/2014/main" val="2784542282"/>
                    </a:ext>
                  </a:extLst>
                </a:gridCol>
                <a:gridCol w="3141124">
                  <a:extLst>
                    <a:ext uri="{9D8B030D-6E8A-4147-A177-3AD203B41FA5}">
                      <a16:colId xmlns:a16="http://schemas.microsoft.com/office/drawing/2014/main" val="3960545819"/>
                    </a:ext>
                  </a:extLst>
                </a:gridCol>
                <a:gridCol w="4059677">
                  <a:extLst>
                    <a:ext uri="{9D8B030D-6E8A-4147-A177-3AD203B41FA5}">
                      <a16:colId xmlns:a16="http://schemas.microsoft.com/office/drawing/2014/main" val="2900950991"/>
                    </a:ext>
                  </a:extLst>
                </a:gridCol>
              </a:tblGrid>
              <a:tr h="528011">
                <a:tc>
                  <a:txBody>
                    <a:bodyPr/>
                    <a:lstStyle/>
                    <a:p>
                      <a:r>
                        <a:rPr lang="en-GB" dirty="0"/>
                        <a:t>Team mailbox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SPARK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Outlook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836562"/>
                  </a:ext>
                </a:extLst>
              </a:tr>
              <a:tr h="1176024">
                <a:tc>
                  <a:txBody>
                    <a:bodyPr/>
                    <a:lstStyle/>
                    <a:p>
                      <a:r>
                        <a:rPr lang="en-GB" dirty="0"/>
                        <a:t>Purpose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Insights and action layer that batches LLM summarisation and consistent team-wide categorisation, routes users for actions.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3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Action layer. It is the authoritative email client where users read in detail, reply/forward, move/flag/categorise, schedule meetings, and keep the conversation history.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Insight and action layer,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350464"/>
                  </a:ext>
                </a:extLst>
              </a:tr>
              <a:tr h="456183">
                <a:tc>
                  <a:txBody>
                    <a:bodyPr/>
                    <a:lstStyle/>
                    <a:p>
                      <a:r>
                        <a:rPr lang="en-GB" dirty="0"/>
                        <a:t>Timeslot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Day before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All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All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549029"/>
                  </a:ext>
                </a:extLst>
              </a:tr>
              <a:tr h="744015">
                <a:tc>
                  <a:txBody>
                    <a:bodyPr/>
                    <a:lstStyle/>
                    <a:p>
                      <a:r>
                        <a:rPr lang="en-GB" dirty="0"/>
                        <a:t>Allowed email categories 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‘Restricted’ or below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All emails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‘Restricted’ or below</a:t>
                      </a: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405231"/>
                  </a:ext>
                </a:extLst>
              </a:tr>
              <a:tr h="744015">
                <a:tc>
                  <a:txBody>
                    <a:bodyPr/>
                    <a:lstStyle/>
                    <a:p>
                      <a:r>
                        <a:rPr lang="en-GB" dirty="0"/>
                        <a:t>Function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Batch summarisation &amp; categorisation </a:t>
                      </a:r>
                    </a:p>
                    <a:p>
                      <a:r>
                        <a:rPr lang="en-GB" dirty="0"/>
                        <a:t>Reply draft (later sprint)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Reply, Schedule meeting, forward etc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Single translate, draft reply, summarisation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049917"/>
                  </a:ext>
                </a:extLst>
              </a:tr>
              <a:tr h="528011">
                <a:tc>
                  <a:txBody>
                    <a:bodyPr/>
                    <a:lstStyle/>
                    <a:p>
                      <a:r>
                        <a:rPr lang="en-GB" dirty="0"/>
                        <a:t>Read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Team mails(Restricted or below)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All emails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Copy &amp; Paste emails from user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28987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90229D0-F501-91EC-11D6-E9E6C4B233F9}"/>
              </a:ext>
            </a:extLst>
          </p:cNvPr>
          <p:cNvSpPr txBox="1"/>
          <p:nvPr/>
        </p:nvSpPr>
        <p:spPr>
          <a:xfrm>
            <a:off x="839417" y="5157192"/>
            <a:ext cx="10333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Q : When should I use each one?</a:t>
            </a:r>
          </a:p>
          <a:p>
            <a:r>
              <a:rPr lang="en-GB" dirty="0"/>
              <a:t>A : Outlook: Search for previous emails &amp; send new email on behalf of team mail account</a:t>
            </a:r>
          </a:p>
          <a:p>
            <a:r>
              <a:rPr lang="en-GB" dirty="0"/>
              <a:t>      Spark: Get action insight and emails overview from the day before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1A5694-7D78-4CDC-4085-07C812B73C05}"/>
              </a:ext>
            </a:extLst>
          </p:cNvPr>
          <p:cNvSpPr txBox="1"/>
          <p:nvPr/>
        </p:nvSpPr>
        <p:spPr>
          <a:xfrm>
            <a:off x="8256240" y="5877272"/>
            <a:ext cx="3168352" cy="646331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Question: overlapping of </a:t>
            </a:r>
            <a:r>
              <a:rPr lang="en-GB" b="1" i="1" dirty="0" err="1"/>
              <a:t>Dify</a:t>
            </a:r>
            <a:r>
              <a:rPr lang="en-GB" b="1" i="1" dirty="0"/>
              <a:t>(?</a:t>
            </a:r>
          </a:p>
          <a:p>
            <a:r>
              <a:rPr lang="en-GB" b="1" i="1" dirty="0"/>
              <a:t>Overlapping with </a:t>
            </a:r>
            <a:r>
              <a:rPr lang="en-GB" b="1" i="1" dirty="0" err="1"/>
              <a:t>UIPath</a:t>
            </a:r>
            <a:r>
              <a:rPr lang="en-GB" b="1" i="1" dirty="0"/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BF7C03-DE4E-21C5-6D5C-BB935E836578}"/>
              </a:ext>
            </a:extLst>
          </p:cNvPr>
          <p:cNvSpPr txBox="1"/>
          <p:nvPr/>
        </p:nvSpPr>
        <p:spPr>
          <a:xfrm>
            <a:off x="7694846" y="1772816"/>
            <a:ext cx="3168352" cy="646331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NOVA – MS integration focused</a:t>
            </a:r>
          </a:p>
          <a:p>
            <a:r>
              <a:rPr lang="en-GB" b="1" i="1" dirty="0"/>
              <a:t>Spark – local VD utility focused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3AC39-6E1A-12E9-BAB1-8A37296D97E0}"/>
              </a:ext>
            </a:extLst>
          </p:cNvPr>
          <p:cNvSpPr txBox="1"/>
          <p:nvPr/>
        </p:nvSpPr>
        <p:spPr>
          <a:xfrm>
            <a:off x="5277883" y="4055818"/>
            <a:ext cx="6336704" cy="923330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Why we need for the application log &gt; AI governance (?</a:t>
            </a:r>
          </a:p>
          <a:p>
            <a:r>
              <a:rPr lang="en-GB" b="1" i="1" dirty="0"/>
              <a:t>Where we should store the application log and what to store </a:t>
            </a:r>
          </a:p>
          <a:p>
            <a:r>
              <a:rPr lang="en-GB" b="1" i="1" dirty="0"/>
              <a:t>Discuss with ITS on the utility DPO requirement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9049B4-BA41-AE70-10B4-C7D05963B8C6}"/>
              </a:ext>
            </a:extLst>
          </p:cNvPr>
          <p:cNvSpPr txBox="1"/>
          <p:nvPr/>
        </p:nvSpPr>
        <p:spPr>
          <a:xfrm>
            <a:off x="1762775" y="5606455"/>
            <a:ext cx="6336704" cy="923330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Align with </a:t>
            </a:r>
            <a:r>
              <a:rPr lang="en-GB" b="1" i="1" dirty="0" err="1"/>
              <a:t>Dify</a:t>
            </a:r>
            <a:r>
              <a:rPr lang="en-GB" b="1" i="1" dirty="0"/>
              <a:t> Team – if they turns out will open up for the API key, then our target state should be integrated with </a:t>
            </a:r>
            <a:r>
              <a:rPr lang="en-GB" b="1" i="1" dirty="0" err="1"/>
              <a:t>Dify</a:t>
            </a:r>
            <a:endParaRPr lang="en-GB" b="1" i="1" dirty="0"/>
          </a:p>
          <a:p>
            <a:r>
              <a:rPr lang="en-GB" b="1" i="1" dirty="0"/>
              <a:t>With all the hardening stuff will be handled by </a:t>
            </a:r>
            <a:r>
              <a:rPr lang="en-GB" b="1" i="1" dirty="0" err="1"/>
              <a:t>Dify</a:t>
            </a:r>
            <a:endParaRPr lang="en-GB" b="1" i="1" dirty="0"/>
          </a:p>
        </p:txBody>
      </p:sp>
    </p:spTree>
    <p:extLst>
      <p:ext uri="{BB962C8B-B14F-4D97-AF65-F5344CB8AC3E}">
        <p14:creationId xmlns:p14="http://schemas.microsoft.com/office/powerpoint/2010/main" val="1488290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/>
          <p:cNvSpPr>
            <a:spLocks noGrp="1"/>
          </p:cNvSpPr>
          <p:nvPr>
            <p:ph type="title"/>
          </p:nvPr>
        </p:nvSpPr>
        <p:spPr>
          <a:xfrm>
            <a:off x="347598" y="156661"/>
            <a:ext cx="10515600" cy="31383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/>
            <a:r>
              <a:rPr lang="en-US" sz="29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Data Flow</a:t>
            </a:r>
            <a:endParaRPr lang="en-GB" sz="2900" b="1" kern="0" dirty="0">
              <a:solidFill>
                <a:srgbClr val="673280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13</a:t>
            </a:fld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79376" y="836712"/>
            <a:ext cx="11377264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Key Assumption</a:t>
            </a:r>
          </a:p>
          <a:p>
            <a:endParaRPr lang="en-US" sz="2000" b="1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C00000"/>
                </a:solidFill>
              </a:rPr>
              <a:t>Disclaimer for Prompt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Prompt history store in local SQLite database (10 most recent prompts)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Fetch and store the prompts in Confluence for team mailbox admin </a:t>
            </a:r>
            <a:endParaRPr lang="en-US" sz="1800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SPARK</a:t>
            </a:r>
            <a:r>
              <a:rPr lang="en-US" sz="1800" dirty="0">
                <a:solidFill>
                  <a:srgbClr val="C00000"/>
                </a:solidFill>
              </a:rPr>
              <a:t> supports data summarization and </a:t>
            </a:r>
            <a:r>
              <a:rPr lang="en-US" sz="1800" dirty="0" err="1">
                <a:solidFill>
                  <a:srgbClr val="C00000"/>
                </a:solidFill>
              </a:rPr>
              <a:t>categorisation</a:t>
            </a:r>
            <a:r>
              <a:rPr lang="en-US" sz="1800" dirty="0">
                <a:solidFill>
                  <a:srgbClr val="C00000"/>
                </a:solidFill>
              </a:rPr>
              <a:t> as RESTRICTED or below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r>
              <a:rPr lang="en-US" b="1" dirty="0"/>
              <a:t>Summary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Only application logs and prompt template will be recorded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8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Emails classified as CONFIDENTIAL or above will be blocked by SPARK (Fetch the emails by subject to identify the tag of email</a:t>
            </a:r>
            <a:r>
              <a:rPr lang="en-GB" dirty="0"/>
              <a:t>,</a:t>
            </a:r>
            <a:r>
              <a:rPr lang="zh-CN" altLang="en-US" dirty="0"/>
              <a:t> </a:t>
            </a:r>
            <a:r>
              <a:rPr lang="en-GB" altLang="zh-CN" dirty="0"/>
              <a:t>e.g. confidential and encrypted pattern email not process in LLM)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48103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14</a:t>
            </a:fld>
            <a:endParaRPr lang="en-GB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FF7063D6-336D-8048-AA7E-4DC780BBC566}"/>
              </a:ext>
            </a:extLst>
          </p:cNvPr>
          <p:cNvSpPr txBox="1">
            <a:spLocks/>
          </p:cNvSpPr>
          <p:nvPr/>
        </p:nvSpPr>
        <p:spPr>
          <a:xfrm>
            <a:off x="335360" y="404664"/>
            <a:ext cx="10515600" cy="3138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400"/>
            <a:r>
              <a:rPr lang="en-GB" sz="30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Future Develop Feature</a:t>
            </a:r>
          </a:p>
        </p:txBody>
      </p:sp>
    </p:spTree>
    <p:extLst>
      <p:ext uri="{BB962C8B-B14F-4D97-AF65-F5344CB8AC3E}">
        <p14:creationId xmlns:p14="http://schemas.microsoft.com/office/powerpoint/2010/main" val="3075473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/>
          <p:cNvSpPr>
            <a:spLocks noGrp="1"/>
          </p:cNvSpPr>
          <p:nvPr>
            <p:ph type="title"/>
          </p:nvPr>
        </p:nvSpPr>
        <p:spPr>
          <a:xfrm>
            <a:off x="263352" y="188640"/>
            <a:ext cx="10515600" cy="31383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/>
            <a:r>
              <a:rPr lang="en-US" sz="29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Security Design</a:t>
            </a:r>
            <a:endParaRPr lang="en-GB" sz="2900" b="1" kern="0" dirty="0">
              <a:solidFill>
                <a:srgbClr val="673280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15</a:t>
            </a:fld>
            <a:endParaRPr lang="en-GB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1CF104C-24A0-A812-8C52-7703D5279B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0391710"/>
              </p:ext>
            </p:extLst>
          </p:nvPr>
        </p:nvGraphicFramePr>
        <p:xfrm>
          <a:off x="479376" y="713265"/>
          <a:ext cx="8568952" cy="54682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810224891"/>
                    </a:ext>
                  </a:extLst>
                </a:gridCol>
                <a:gridCol w="5616624">
                  <a:extLst>
                    <a:ext uri="{9D8B030D-6E8A-4147-A177-3AD203B41FA5}">
                      <a16:colId xmlns:a16="http://schemas.microsoft.com/office/drawing/2014/main" val="547166805"/>
                    </a:ext>
                  </a:extLst>
                </a:gridCol>
              </a:tblGrid>
              <a:tr h="548719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+mn-lt"/>
                        </a:rPr>
                        <a:t>Item</a:t>
                      </a:r>
                      <a:endParaRPr lang="en-GB" sz="1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+mn-lt"/>
                        </a:rPr>
                        <a:t>Description</a:t>
                      </a:r>
                      <a:endParaRPr lang="en-GB" sz="12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8200677"/>
                  </a:ext>
                </a:extLst>
              </a:tr>
              <a:tr h="548719">
                <a:tc>
                  <a:txBody>
                    <a:bodyPr/>
                    <a:lstStyle/>
                    <a:p>
                      <a:r>
                        <a:rPr lang="en-US" sz="1200" dirty="0">
                          <a:highlight>
                            <a:srgbClr val="00FEFE"/>
                          </a:highlight>
                          <a:latin typeface="+mn-lt"/>
                        </a:rPr>
                        <a:t>Data at rest</a:t>
                      </a:r>
                      <a:endParaRPr lang="en-GB" sz="1200" dirty="0">
                        <a:highlight>
                          <a:srgbClr val="00FEFE"/>
                        </a:highlight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ighlight>
                            <a:srgbClr val="00FEFE"/>
                          </a:highlight>
                          <a:latin typeface="+mn-lt"/>
                        </a:rPr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39046"/>
                  </a:ext>
                </a:extLst>
              </a:tr>
              <a:tr h="67650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+mn-lt"/>
                        </a:rPr>
                        <a:t>Data in</a:t>
                      </a:r>
                      <a:r>
                        <a:rPr lang="en-US" sz="1200" baseline="0" dirty="0">
                          <a:latin typeface="+mn-lt"/>
                        </a:rPr>
                        <a:t> transit</a:t>
                      </a:r>
                      <a:endParaRPr lang="en-GB" sz="1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+mn-lt"/>
                        </a:rPr>
                        <a:t>HTTPS</a:t>
                      </a:r>
                    </a:p>
                    <a:p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875554"/>
                  </a:ext>
                </a:extLst>
              </a:tr>
              <a:tr h="676504">
                <a:tc>
                  <a:txBody>
                    <a:bodyPr/>
                    <a:lstStyle/>
                    <a:p>
                      <a:r>
                        <a:rPr lang="en-US" sz="1200" dirty="0" err="1">
                          <a:highlight>
                            <a:srgbClr val="00FFFF"/>
                          </a:highlight>
                          <a:latin typeface="+mn-lt"/>
                        </a:rPr>
                        <a:t>MaaS</a:t>
                      </a:r>
                      <a:r>
                        <a:rPr lang="en-US" sz="1200" dirty="0">
                          <a:highlight>
                            <a:srgbClr val="00FFFF"/>
                          </a:highlight>
                          <a:latin typeface="+mn-lt"/>
                        </a:rPr>
                        <a:t> authentication (Current stage)</a:t>
                      </a:r>
                      <a:endParaRPr lang="en-GB" sz="1200" dirty="0">
                        <a:highlight>
                          <a:srgbClr val="00FFFF"/>
                        </a:highlight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aseline="0" dirty="0">
                          <a:highlight>
                            <a:srgbClr val="00FFFF"/>
                          </a:highlight>
                          <a:latin typeface="+mn-lt"/>
                        </a:rPr>
                        <a:t>API key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6905846"/>
                  </a:ext>
                </a:extLst>
              </a:tr>
              <a:tr h="548719">
                <a:tc>
                  <a:txBody>
                    <a:bodyPr/>
                    <a:lstStyle/>
                    <a:p>
                      <a:r>
                        <a:rPr lang="en-US" sz="1200" dirty="0">
                          <a:highlight>
                            <a:srgbClr val="DEB3E7"/>
                          </a:highlight>
                          <a:latin typeface="+mn-lt"/>
                        </a:rPr>
                        <a:t>SARA authentication (Target stage)</a:t>
                      </a:r>
                      <a:endParaRPr lang="en-GB" sz="1200" dirty="0">
                        <a:highlight>
                          <a:srgbClr val="DEB3E7"/>
                        </a:highlight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ighlight>
                            <a:srgbClr val="DEB3E7"/>
                          </a:highlight>
                          <a:latin typeface="+mn-lt"/>
                        </a:rPr>
                        <a:t>Service</a:t>
                      </a:r>
                      <a:r>
                        <a:rPr lang="en-US" sz="1200" baseline="0" dirty="0">
                          <a:highlight>
                            <a:srgbClr val="DEB3E7"/>
                          </a:highlight>
                          <a:latin typeface="+mn-lt"/>
                        </a:rPr>
                        <a:t> account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964807"/>
                  </a:ext>
                </a:extLst>
              </a:tr>
              <a:tr h="806715">
                <a:tc>
                  <a:txBody>
                    <a:bodyPr/>
                    <a:lstStyle/>
                    <a:p>
                      <a:r>
                        <a:rPr lang="en-GB" sz="1200" dirty="0">
                          <a:highlight>
                            <a:srgbClr val="DEB3E7"/>
                          </a:highlight>
                          <a:latin typeface="+mn-lt"/>
                        </a:rPr>
                        <a:t>Prompt fetch from Confluence (Target stage)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highlight>
                            <a:srgbClr val="DEB3E7"/>
                          </a:highlight>
                          <a:latin typeface="+mn-lt"/>
                        </a:rPr>
                        <a:t>Connect to Confluence only for admin of team to include the prompts.</a:t>
                      </a:r>
                    </a:p>
                    <a:p>
                      <a:endParaRPr lang="en-GB" sz="1200" dirty="0">
                        <a:highlight>
                          <a:srgbClr val="DEB3E7"/>
                        </a:highlight>
                        <a:latin typeface="+mn-lt"/>
                      </a:endParaRPr>
                    </a:p>
                    <a:p>
                      <a:r>
                        <a:rPr lang="en-GB" sz="1200" dirty="0">
                          <a:highlight>
                            <a:srgbClr val="DEB3E7"/>
                          </a:highlight>
                          <a:latin typeface="+mn-lt"/>
                        </a:rPr>
                        <a:t>Fetch prompts from confluence on a frequency of 6 hours. Prompt has to be restricted or below.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9423003"/>
                  </a:ext>
                </a:extLst>
              </a:tr>
              <a:tr h="548719">
                <a:tc>
                  <a:txBody>
                    <a:bodyPr/>
                    <a:lstStyle/>
                    <a:p>
                      <a:r>
                        <a:rPr lang="en-GB" sz="1200" dirty="0">
                          <a:highlight>
                            <a:srgbClr val="00FFFF"/>
                          </a:highlight>
                          <a:latin typeface="+mn-lt"/>
                        </a:rPr>
                        <a:t>Authentication for CMMP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dirty="0">
                          <a:highlight>
                            <a:srgbClr val="00FFFF"/>
                          </a:highlight>
                          <a:latin typeface="+mn-lt"/>
                        </a:rPr>
                        <a:t>PLAIN, Pass the pw to local backend (in memory) </a:t>
                      </a:r>
                    </a:p>
                    <a:p>
                      <a:endParaRPr lang="en-GB" sz="1200" dirty="0">
                        <a:highlight>
                          <a:srgbClr val="00FFFF"/>
                        </a:highlight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670537"/>
                  </a:ext>
                </a:extLst>
              </a:tr>
              <a:tr h="548719">
                <a:tc>
                  <a:txBody>
                    <a:bodyPr/>
                    <a:lstStyle/>
                    <a:p>
                      <a:r>
                        <a:rPr lang="en-GB" sz="1200" dirty="0">
                          <a:highlight>
                            <a:srgbClr val="00FFFF"/>
                          </a:highlight>
                          <a:latin typeface="+mn-lt"/>
                        </a:rPr>
                        <a:t>Jira Authentication &amp; Authorisation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highlight>
                            <a:srgbClr val="00FFFF"/>
                          </a:highlight>
                          <a:latin typeface="+mn-lt"/>
                        </a:rPr>
                        <a:t>OAuth2, access read/write issue ONLY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922534"/>
                  </a:ext>
                </a:extLst>
              </a:tr>
              <a:tr h="548719">
                <a:tc>
                  <a:txBody>
                    <a:bodyPr/>
                    <a:lstStyle/>
                    <a:p>
                      <a:r>
                        <a:rPr lang="en-GB" sz="1200" dirty="0">
                          <a:highlight>
                            <a:srgbClr val="DEB3E7"/>
                          </a:highlight>
                          <a:latin typeface="+mn-lt"/>
                        </a:rPr>
                        <a:t>MCP Authorisation (Target stage)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highlight>
                            <a:srgbClr val="DEB3E7"/>
                          </a:highlight>
                          <a:latin typeface="+mn-lt"/>
                        </a:rPr>
                        <a:t>Authorise users to use MCP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520544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02279B3-76A6-75AD-9D95-575600198D00}"/>
              </a:ext>
            </a:extLst>
          </p:cNvPr>
          <p:cNvSpPr txBox="1"/>
          <p:nvPr/>
        </p:nvSpPr>
        <p:spPr>
          <a:xfrm>
            <a:off x="9192344" y="713265"/>
            <a:ext cx="2520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Current State</a:t>
            </a:r>
          </a:p>
          <a:p>
            <a:r>
              <a:rPr lang="en-US" dirty="0"/>
              <a:t>	</a:t>
            </a:r>
          </a:p>
          <a:p>
            <a:r>
              <a:rPr lang="en-US" dirty="0"/>
              <a:t>       Target State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9DDB8C-C9D6-D217-813A-2BE90736FF66}"/>
              </a:ext>
            </a:extLst>
          </p:cNvPr>
          <p:cNvSpPr/>
          <p:nvPr/>
        </p:nvSpPr>
        <p:spPr>
          <a:xfrm>
            <a:off x="9294804" y="780289"/>
            <a:ext cx="216024" cy="216024"/>
          </a:xfrm>
          <a:prstGeom prst="rect">
            <a:avLst/>
          </a:prstGeom>
          <a:solidFill>
            <a:srgbClr val="00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C22C0-91B0-3E37-53E1-F6AA02F31A5E}"/>
              </a:ext>
            </a:extLst>
          </p:cNvPr>
          <p:cNvSpPr/>
          <p:nvPr/>
        </p:nvSpPr>
        <p:spPr>
          <a:xfrm>
            <a:off x="9294804" y="1340768"/>
            <a:ext cx="216024" cy="216024"/>
          </a:xfrm>
          <a:prstGeom prst="rect">
            <a:avLst/>
          </a:prstGeom>
          <a:solidFill>
            <a:srgbClr val="DEB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5479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0D9EDF-BDF5-D4B6-E0D3-A9713CEC1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16</a:t>
            </a:fld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BBEB66-01B8-DC44-F363-6A507FBFF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60" y="44625"/>
            <a:ext cx="11517448" cy="648072"/>
          </a:xfrm>
        </p:spPr>
        <p:txBody>
          <a:bodyPr>
            <a:normAutofit/>
          </a:bodyPr>
          <a:lstStyle/>
          <a:p>
            <a:r>
              <a:rPr lang="en-GB" sz="3000" dirty="0"/>
              <a:t>Top 10 LLM threats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885C2B8-60C6-7885-BEE1-BA308D865F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5957594"/>
              </p:ext>
            </p:extLst>
          </p:nvPr>
        </p:nvGraphicFramePr>
        <p:xfrm>
          <a:off x="516113" y="560070"/>
          <a:ext cx="11305256" cy="54025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99567">
                  <a:extLst>
                    <a:ext uri="{9D8B030D-6E8A-4147-A177-3AD203B41FA5}">
                      <a16:colId xmlns:a16="http://schemas.microsoft.com/office/drawing/2014/main" val="1736303291"/>
                    </a:ext>
                  </a:extLst>
                </a:gridCol>
                <a:gridCol w="5437337">
                  <a:extLst>
                    <a:ext uri="{9D8B030D-6E8A-4147-A177-3AD203B41FA5}">
                      <a16:colId xmlns:a16="http://schemas.microsoft.com/office/drawing/2014/main" val="1205424359"/>
                    </a:ext>
                  </a:extLst>
                </a:gridCol>
                <a:gridCol w="3168352">
                  <a:extLst>
                    <a:ext uri="{9D8B030D-6E8A-4147-A177-3AD203B41FA5}">
                      <a16:colId xmlns:a16="http://schemas.microsoft.com/office/drawing/2014/main" val="2456506326"/>
                    </a:ext>
                  </a:extLst>
                </a:gridCol>
              </a:tblGrid>
              <a:tr h="144016">
                <a:tc>
                  <a:txBody>
                    <a:bodyPr/>
                    <a:lstStyle/>
                    <a:p>
                      <a:r>
                        <a:rPr lang="en-US" sz="1100" dirty="0"/>
                        <a:t>Item</a:t>
                      </a:r>
                      <a:endParaRPr lang="en-GB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Description</a:t>
                      </a:r>
                      <a:endParaRPr lang="en-GB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Mitigation</a:t>
                      </a:r>
                      <a:endParaRPr lang="en-GB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239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100" dirty="0"/>
                        <a:t>LLM01: Prompt Injection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A Prompt Injection Vulnerability occurs when user prompts alter the LLM’s </a:t>
                      </a:r>
                      <a:r>
                        <a:rPr lang="en-GB" sz="1100" dirty="0" err="1"/>
                        <a:t>behavior</a:t>
                      </a:r>
                      <a:r>
                        <a:rPr lang="en-GB" sz="1100" dirty="0"/>
                        <a:t> or output in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unintended ways.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dirty="0">
                          <a:solidFill>
                            <a:srgbClr val="C00000"/>
                          </a:solidFill>
                        </a:rPr>
                        <a:t>Pattern matching the prompt to detect prompt injections (target state)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755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100" dirty="0"/>
                        <a:t>LLM02: Sensitive Information Disclosure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Sensitive information can affect both the LLM and its application context. This includes personal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identifiable information (PII), financial details, health records, confidential business data, security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credentials, and legal documents.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100" baseline="0" dirty="0"/>
                        <a:t>Disclaimer to user to not enter PII. Pattern matching to detect PII an remove from the user prompt (target state).</a:t>
                      </a:r>
                      <a:endParaRPr lang="en-US" sz="1100" baseline="0" dirty="0"/>
                    </a:p>
                    <a:p>
                      <a:endParaRPr lang="en-US" sz="110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441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100" dirty="0"/>
                        <a:t>LLM03: Supply Chain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LLM supply chains are susceptible to various vulnerabilities, which can affect the integrity of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training data, models, and deployment platforms.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Rely on AI team for </a:t>
                      </a:r>
                      <a:r>
                        <a:rPr lang="en-US" sz="1100" dirty="0" err="1"/>
                        <a:t>MaaS</a:t>
                      </a:r>
                      <a:r>
                        <a:rPr lang="en-US" sz="1100" dirty="0"/>
                        <a:t> and EFIO Team for SARA</a:t>
                      </a:r>
                      <a:endParaRPr lang="en-GB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084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100" dirty="0"/>
                        <a:t>LLM04: Data and Model Poisoning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Data poisoning occurs when pre-training, fine-tuning, or embedding data is manipulated to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introduce vulnerabilities, backdoors, or biases.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Rely on AI team for </a:t>
                      </a:r>
                      <a:r>
                        <a:rPr lang="en-US" sz="1100" dirty="0" err="1"/>
                        <a:t>MaaS</a:t>
                      </a:r>
                      <a:r>
                        <a:rPr lang="en-US" sz="1100" dirty="0"/>
                        <a:t> and EFIO Team for SARA</a:t>
                      </a:r>
                      <a:endParaRPr lang="en-GB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4138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100" dirty="0"/>
                        <a:t>LLM05: Improper Output Handling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Improper Output Handling refers specifically to insufficient validation, sanitization, and handling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of the outputs generated by large language models before they are passed downstream to other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components and systems.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Encode model output back to users to mitigate undesired code execution by JavaScript or</a:t>
                      </a:r>
                    </a:p>
                    <a:p>
                      <a:r>
                        <a:rPr lang="en-GB" sz="1100" dirty="0"/>
                        <a:t>Markdown.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393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100" dirty="0"/>
                        <a:t>LLM06: Excessive Agency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An LLM-based system is often granted a degree of agency by its developer - the ability to call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functions or interface with other systems via extensions (sometimes referred to as tools, skills or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plugins by different vendors) to undertake actions in response to a prompt.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aseline="0" dirty="0"/>
                        <a:t>Current: N</a:t>
                      </a:r>
                      <a:r>
                        <a:rPr lang="en-US" altLang="zh-CN" sz="1100" baseline="0" dirty="0"/>
                        <a:t>ot applicable for this case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aseline="0" dirty="0"/>
                        <a:t>Target: Will approve from user for reply and third-parties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078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100" dirty="0"/>
                        <a:t>LLM07: System Prompt Leakage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The system prompt leakage vulnerability in LLMs refers to the risk that the system prompts or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instructions used to steer the </a:t>
                      </a:r>
                      <a:r>
                        <a:rPr lang="en-GB" sz="1100" dirty="0" err="1"/>
                        <a:t>behavior</a:t>
                      </a:r>
                      <a:r>
                        <a:rPr lang="en-GB" sz="1100" dirty="0"/>
                        <a:t> of the model can also contain sensitive information that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was not intended to be discovered.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Leverage the existing</a:t>
                      </a:r>
                      <a:r>
                        <a:rPr lang="en-US" sz="1100" baseline="0" dirty="0"/>
                        <a:t> p</a:t>
                      </a:r>
                      <a:r>
                        <a:rPr lang="en-US" sz="1100" dirty="0"/>
                        <a:t>rompt</a:t>
                      </a:r>
                      <a:r>
                        <a:rPr lang="en-US" sz="1100" baseline="0" dirty="0"/>
                        <a:t> guardrail on SARA and input/output validation.</a:t>
                      </a:r>
                      <a:endParaRPr lang="en-GB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223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100" dirty="0"/>
                        <a:t>LLM08: Vector and Embedding Weaknesses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dirty="0"/>
                        <a:t>Vectors and embeddings vulnerabilities present significant security risks in systems utilizing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Retrieval Augmented Generation (RAG) with Large Language Models (LLMs).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Not</a:t>
                      </a:r>
                      <a:r>
                        <a:rPr lang="en-US" sz="1100" baseline="0" dirty="0"/>
                        <a:t> applicable in this case.</a:t>
                      </a:r>
                      <a:endParaRPr lang="en-GB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718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100" dirty="0"/>
                        <a:t>LLM09: Misinformation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Misinformation from LLMs poses a core vulnerability for applications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relying on these models.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Human Oversight and user education.</a:t>
                      </a: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35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100" dirty="0"/>
                        <a:t>LLM10: Unbounded Consumption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Unbounded Consumption refers to the process where a Large Language Model (LLM) generates</a:t>
                      </a:r>
                      <a:r>
                        <a:rPr lang="en-GB" sz="1100" baseline="0" dirty="0"/>
                        <a:t> </a:t>
                      </a:r>
                      <a:r>
                        <a:rPr lang="en-GB" sz="1100" dirty="0"/>
                        <a:t>outputs based on input queries or prompts.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Proper rate limit control on </a:t>
                      </a:r>
                      <a:r>
                        <a:rPr lang="en-US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MaaS</a:t>
                      </a: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GB" sz="11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7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2831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/>
          <p:cNvSpPr>
            <a:spLocks noGrp="1"/>
          </p:cNvSpPr>
          <p:nvPr>
            <p:ph type="title"/>
          </p:nvPr>
        </p:nvSpPr>
        <p:spPr>
          <a:xfrm>
            <a:off x="335360" y="306850"/>
            <a:ext cx="10515600" cy="313838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/>
            <a:r>
              <a:rPr lang="en-US" sz="30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Current Situation</a:t>
            </a:r>
            <a:endParaRPr lang="en-GB" sz="3000" b="1" kern="0" dirty="0">
              <a:solidFill>
                <a:srgbClr val="673280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2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4850E6-3D5F-B93D-B051-9A6B0841476F}"/>
              </a:ext>
            </a:extLst>
          </p:cNvPr>
          <p:cNvSpPr txBox="1"/>
          <p:nvPr/>
        </p:nvSpPr>
        <p:spPr>
          <a:xfrm>
            <a:off x="623392" y="1052736"/>
            <a:ext cx="10668829" cy="43150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For teams receiving </a:t>
            </a:r>
            <a:r>
              <a:rPr lang="en-GB" sz="2000" dirty="0">
                <a:solidFill>
                  <a:srgbClr val="FF0000"/>
                </a:solidFill>
              </a:rPr>
              <a:t>High email volume, </a:t>
            </a:r>
            <a:r>
              <a:rPr lang="en-GB" sz="2000" dirty="0"/>
              <a:t>which causes manual processing and facing risks missing high-priority communications.</a:t>
            </a:r>
            <a:br>
              <a:rPr lang="en-GB" sz="2000" dirty="0"/>
            </a:br>
            <a:endParaRPr lang="en-GB" sz="20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Management </a:t>
            </a:r>
            <a:r>
              <a:rPr lang="en-GB" sz="2000" dirty="0">
                <a:solidFill>
                  <a:srgbClr val="FF0000"/>
                </a:solidFill>
              </a:rPr>
              <a:t>lacks consolidated insights for situational awareness</a:t>
            </a:r>
            <a:r>
              <a:rPr lang="en-GB" sz="2000" dirty="0"/>
              <a:t>; technical staff lacks categorized, actionable queues to prioritize work. </a:t>
            </a:r>
            <a:br>
              <a:rPr lang="en-GB" sz="2000" dirty="0"/>
            </a:br>
            <a:endParaRPr lang="en-GB" sz="20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Inconsistent and manual enforcement of emails content categorisation. </a:t>
            </a:r>
          </a:p>
        </p:txBody>
      </p:sp>
    </p:spTree>
    <p:extLst>
      <p:ext uri="{BB962C8B-B14F-4D97-AF65-F5344CB8AC3E}">
        <p14:creationId xmlns:p14="http://schemas.microsoft.com/office/powerpoint/2010/main" val="421052829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/>
          <p:cNvSpPr>
            <a:spLocks noGrp="1"/>
          </p:cNvSpPr>
          <p:nvPr>
            <p:ph type="title"/>
          </p:nvPr>
        </p:nvSpPr>
        <p:spPr>
          <a:xfrm>
            <a:off x="927095" y="622418"/>
            <a:ext cx="3672408" cy="313838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 defTabSz="914400"/>
            <a:r>
              <a:rPr lang="en-US" sz="20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Current Situation</a:t>
            </a:r>
            <a:endParaRPr lang="en-GB" sz="2000" b="1" kern="0" dirty="0">
              <a:solidFill>
                <a:srgbClr val="673280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3</a:t>
            </a:fld>
            <a:endParaRPr lang="en-GB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4A3E51F-3F36-8E84-21ED-EB2AC14C04AF}"/>
              </a:ext>
            </a:extLst>
          </p:cNvPr>
          <p:cNvSpPr/>
          <p:nvPr/>
        </p:nvSpPr>
        <p:spPr>
          <a:xfrm>
            <a:off x="839416" y="1356931"/>
            <a:ext cx="3758896" cy="90652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i="0" dirty="0">
                <a:solidFill>
                  <a:srgbClr val="2B262B"/>
                </a:solidFill>
                <a:effectLst/>
              </a:rPr>
              <a:t>T</a:t>
            </a:r>
            <a:r>
              <a:rPr lang="en-US" altLang="zh-CN" b="1" i="0" dirty="0" err="1">
                <a:solidFill>
                  <a:srgbClr val="2B262B"/>
                </a:solidFill>
                <a:effectLst/>
              </a:rPr>
              <a:t>ime</a:t>
            </a:r>
            <a:r>
              <a:rPr lang="en-US" altLang="zh-CN" b="1" i="0" dirty="0">
                <a:solidFill>
                  <a:srgbClr val="2B262B"/>
                </a:solidFill>
                <a:effectLst/>
              </a:rPr>
              <a:t>-consuming to handle high volumes of emails</a:t>
            </a:r>
            <a:endParaRPr lang="en-GB" b="1" i="0" dirty="0">
              <a:solidFill>
                <a:srgbClr val="2B262B"/>
              </a:solidFill>
              <a:effectLst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94F60C-95B1-3289-D5E1-E523A5846CE4}"/>
              </a:ext>
            </a:extLst>
          </p:cNvPr>
          <p:cNvSpPr/>
          <p:nvPr/>
        </p:nvSpPr>
        <p:spPr>
          <a:xfrm>
            <a:off x="7320136" y="2263460"/>
            <a:ext cx="3758896" cy="90652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rgbClr val="2B262B"/>
                </a:solidFill>
              </a:rPr>
              <a:t>Enhance the visibility on the workload </a:t>
            </a:r>
            <a:endParaRPr lang="en-GB" b="1" i="0" dirty="0">
              <a:solidFill>
                <a:srgbClr val="2B262B"/>
              </a:solidFill>
              <a:effectLst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FDA682F-850E-C91B-F876-556C9FC7FE61}"/>
              </a:ext>
            </a:extLst>
          </p:cNvPr>
          <p:cNvSpPr/>
          <p:nvPr/>
        </p:nvSpPr>
        <p:spPr>
          <a:xfrm>
            <a:off x="839416" y="2579389"/>
            <a:ext cx="3758896" cy="90652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i="0" dirty="0">
                <a:solidFill>
                  <a:srgbClr val="2B262B"/>
                </a:solidFill>
                <a:effectLst/>
              </a:rPr>
              <a:t>Lack of consolidated actions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26D85F8-1BE5-832B-715E-A7C35A100676}"/>
              </a:ext>
            </a:extLst>
          </p:cNvPr>
          <p:cNvSpPr/>
          <p:nvPr/>
        </p:nvSpPr>
        <p:spPr>
          <a:xfrm>
            <a:off x="839416" y="3815167"/>
            <a:ext cx="3758896" cy="90652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i="0" dirty="0">
                <a:solidFill>
                  <a:srgbClr val="2B262B"/>
                </a:solidFill>
                <a:effectLst/>
              </a:rPr>
              <a:t>Inadequate management of team mailboxes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27B751A-72D7-FE9C-197E-DDE8BB8A9A47}"/>
              </a:ext>
            </a:extLst>
          </p:cNvPr>
          <p:cNvSpPr/>
          <p:nvPr/>
        </p:nvSpPr>
        <p:spPr>
          <a:xfrm>
            <a:off x="839416" y="5050945"/>
            <a:ext cx="3758896" cy="90652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i="0" dirty="0">
              <a:solidFill>
                <a:srgbClr val="2B262B"/>
              </a:solidFill>
              <a:effectLst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4FF8137-81CE-9F2C-355F-D4B4E68DEB1F}"/>
              </a:ext>
            </a:extLst>
          </p:cNvPr>
          <p:cNvSpPr/>
          <p:nvPr/>
        </p:nvSpPr>
        <p:spPr>
          <a:xfrm>
            <a:off x="7320136" y="4038749"/>
            <a:ext cx="3758896" cy="90652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rgbClr val="2B262B"/>
                </a:solidFill>
              </a:rPr>
              <a:t>Enhance the visibility on the workload </a:t>
            </a:r>
            <a:endParaRPr lang="en-GB" b="1" i="0" dirty="0">
              <a:solidFill>
                <a:srgbClr val="2B262B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0537502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/>
          <p:cNvSpPr>
            <a:spLocks noGrp="1"/>
          </p:cNvSpPr>
          <p:nvPr>
            <p:ph type="title"/>
          </p:nvPr>
        </p:nvSpPr>
        <p:spPr>
          <a:xfrm>
            <a:off x="347598" y="332656"/>
            <a:ext cx="10515600" cy="31383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/>
            <a:r>
              <a:rPr lang="en-US" sz="29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Objective</a:t>
            </a:r>
            <a:endParaRPr lang="en-GB" sz="2900" b="1" kern="0" dirty="0">
              <a:solidFill>
                <a:srgbClr val="673280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4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4CDA0B-B038-4B25-A7DE-8D104DF8E903}"/>
              </a:ext>
            </a:extLst>
          </p:cNvPr>
          <p:cNvSpPr txBox="1"/>
          <p:nvPr/>
        </p:nvSpPr>
        <p:spPr>
          <a:xfrm>
            <a:off x="623392" y="1196752"/>
            <a:ext cx="11441608" cy="3699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+mj-lt"/>
              </a:rPr>
              <a:t>Implement </a:t>
            </a:r>
            <a:r>
              <a:rPr lang="en-GB" sz="2000" b="0" i="0" dirty="0">
                <a:effectLst/>
                <a:highlight>
                  <a:srgbClr val="FFFF00"/>
                </a:highlight>
                <a:latin typeface="+mj-lt"/>
              </a:rPr>
              <a:t>an intelligent email management solution </a:t>
            </a:r>
            <a:r>
              <a:rPr lang="en-GB" sz="2000" dirty="0">
                <a:latin typeface="+mj-lt"/>
              </a:rPr>
              <a:t> that provides </a:t>
            </a:r>
            <a:r>
              <a:rPr lang="en-GB" sz="2000" dirty="0">
                <a:highlight>
                  <a:srgbClr val="00FF00"/>
                </a:highlight>
                <a:latin typeface="+mj-lt"/>
              </a:rPr>
              <a:t>a Batch handling and review </a:t>
            </a:r>
            <a:r>
              <a:rPr lang="en-GB" sz="2000" b="0" i="0" dirty="0">
                <a:effectLst/>
                <a:latin typeface="+mj-lt"/>
              </a:rPr>
              <a:t>for </a:t>
            </a:r>
            <a:r>
              <a:rPr lang="en-GB" sz="2000" dirty="0">
                <a:latin typeface="+mj-lt"/>
              </a:rPr>
              <a:t>IT</a:t>
            </a:r>
            <a:r>
              <a:rPr lang="en-GB" sz="2000" b="0" i="0" dirty="0">
                <a:effectLst/>
                <a:latin typeface="+mj-lt"/>
              </a:rPr>
              <a:t> team mailboxes via </a:t>
            </a:r>
            <a:r>
              <a:rPr lang="en-GB" sz="2000" b="0" i="0" dirty="0">
                <a:effectLst/>
                <a:highlight>
                  <a:srgbClr val="00FF00"/>
                </a:highlight>
                <a:latin typeface="+mj-lt"/>
              </a:rPr>
              <a:t>orchestrator &amp; automation</a:t>
            </a:r>
            <a:r>
              <a:rPr lang="en-GB" sz="2000" b="0" i="0" dirty="0">
                <a:effectLst/>
                <a:latin typeface="+mj-lt"/>
              </a:rPr>
              <a:t> for categorization, and summarization.(Only ‘Restricted’ or below emails </a:t>
            </a:r>
            <a:r>
              <a:rPr lang="en-GB" sz="2000" dirty="0">
                <a:latin typeface="+mj-lt"/>
              </a:rPr>
              <a:t>will be processed)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+mj-lt"/>
              </a:rPr>
              <a:t>Reduce manual categorisation and assign emails task to staffs.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+mj-lt"/>
              </a:rPr>
              <a:t>Provide consolidated management insights through “Summarization”.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Ensure team</a:t>
            </a:r>
            <a:r>
              <a:rPr lang="en-GB" sz="2000" b="0" i="0" dirty="0">
                <a:effectLst/>
                <a:latin typeface="+mj-lt"/>
              </a:rPr>
              <a:t> categorisation result consistently (Only admin </a:t>
            </a:r>
            <a:r>
              <a:rPr lang="en-GB" sz="2000" dirty="0">
                <a:latin typeface="+mj-lt"/>
              </a:rPr>
              <a:t>of team mailbox can edit the prompt).</a:t>
            </a:r>
            <a:endParaRPr lang="en-GB" sz="2000" b="0" i="0" dirty="0">
              <a:effectLst/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F8A59-156C-C546-CE5F-5E1CF556AE06}"/>
              </a:ext>
            </a:extLst>
          </p:cNvPr>
          <p:cNvSpPr txBox="1"/>
          <p:nvPr/>
        </p:nvSpPr>
        <p:spPr>
          <a:xfrm>
            <a:off x="7451202" y="2492896"/>
            <a:ext cx="4600848" cy="861774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Restricted email standards</a:t>
            </a:r>
          </a:p>
          <a:p>
            <a:r>
              <a:rPr lang="en-GB" sz="1600" b="1" i="1" dirty="0"/>
              <a:t>(make sure all the restricted email hierarchy align)</a:t>
            </a:r>
          </a:p>
          <a:p>
            <a:r>
              <a:rPr lang="en-GB" sz="1600" b="1" i="1" dirty="0"/>
              <a:t>- CMS (confidential mailing system)</a:t>
            </a:r>
          </a:p>
        </p:txBody>
      </p:sp>
    </p:spTree>
    <p:extLst>
      <p:ext uri="{BB962C8B-B14F-4D97-AF65-F5344CB8AC3E}">
        <p14:creationId xmlns:p14="http://schemas.microsoft.com/office/powerpoint/2010/main" val="2449243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5</a:t>
            </a:fld>
            <a:endParaRPr lang="en-GB"/>
          </a:p>
        </p:txBody>
      </p:sp>
      <p:grpSp>
        <p:nvGrpSpPr>
          <p:cNvPr id="4" name="Group 9">
            <a:extLst>
              <a:ext uri="{FF2B5EF4-FFF2-40B4-BE49-F238E27FC236}">
                <a16:creationId xmlns:a16="http://schemas.microsoft.com/office/drawing/2014/main" id="{32C3E660-0D5D-B1F0-30D5-438ACF226A47}"/>
              </a:ext>
            </a:extLst>
          </p:cNvPr>
          <p:cNvGrpSpPr/>
          <p:nvPr/>
        </p:nvGrpSpPr>
        <p:grpSpPr>
          <a:xfrm>
            <a:off x="711413" y="1829685"/>
            <a:ext cx="3301574" cy="3254011"/>
            <a:chOff x="0" y="0"/>
            <a:chExt cx="3736132" cy="3682310"/>
          </a:xfrm>
        </p:grpSpPr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B94730E2-2CBE-F83B-36C2-121AAFB9ED54}"/>
                </a:ext>
              </a:extLst>
            </p:cNvPr>
            <p:cNvSpPr/>
            <p:nvPr/>
          </p:nvSpPr>
          <p:spPr>
            <a:xfrm>
              <a:off x="0" y="0"/>
              <a:ext cx="3736132" cy="3682310"/>
            </a:xfrm>
            <a:custGeom>
              <a:avLst/>
              <a:gdLst/>
              <a:ahLst/>
              <a:cxnLst/>
              <a:rect l="l" t="t" r="r" b="b"/>
              <a:pathLst>
                <a:path w="3736132" h="3682310">
                  <a:moveTo>
                    <a:pt x="0" y="0"/>
                  </a:moveTo>
                  <a:lnTo>
                    <a:pt x="3736132" y="0"/>
                  </a:lnTo>
                  <a:lnTo>
                    <a:pt x="3736132" y="3682310"/>
                  </a:lnTo>
                  <a:lnTo>
                    <a:pt x="0" y="3682310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673280"/>
              </a:solidFill>
              <a:prstDash val="solid"/>
              <a:miter/>
            </a:ln>
          </p:spPr>
        </p:sp>
        <p:sp>
          <p:nvSpPr>
            <p:cNvPr id="7" name="TextBox 11">
              <a:extLst>
                <a:ext uri="{FF2B5EF4-FFF2-40B4-BE49-F238E27FC236}">
                  <a16:creationId xmlns:a16="http://schemas.microsoft.com/office/drawing/2014/main" id="{451967A7-E369-3683-11B7-66CDFFAED382}"/>
                </a:ext>
              </a:extLst>
            </p:cNvPr>
            <p:cNvSpPr txBox="1"/>
            <p:nvPr/>
          </p:nvSpPr>
          <p:spPr>
            <a:xfrm>
              <a:off x="0" y="-76200"/>
              <a:ext cx="3736132" cy="3758510"/>
            </a:xfrm>
            <a:prstGeom prst="rect">
              <a:avLst/>
            </a:prstGeom>
          </p:spPr>
          <p:txBody>
            <a:bodyPr lIns="169333" tIns="169333" rIns="169333" bIns="169333" rtlCol="0" anchor="ctr"/>
            <a:lstStyle/>
            <a:p>
              <a:pPr>
                <a:lnSpc>
                  <a:spcPts val="1680"/>
                </a:lnSpc>
              </a:pPr>
              <a:endParaRPr sz="1200"/>
            </a:p>
          </p:txBody>
        </p:sp>
      </p:grpSp>
      <p:grpSp>
        <p:nvGrpSpPr>
          <p:cNvPr id="8" name="Group 12">
            <a:extLst>
              <a:ext uri="{FF2B5EF4-FFF2-40B4-BE49-F238E27FC236}">
                <a16:creationId xmlns:a16="http://schemas.microsoft.com/office/drawing/2014/main" id="{C41CDF5B-9CF5-2729-E705-BA5A640EE592}"/>
              </a:ext>
            </a:extLst>
          </p:cNvPr>
          <p:cNvGrpSpPr/>
          <p:nvPr/>
        </p:nvGrpSpPr>
        <p:grpSpPr>
          <a:xfrm>
            <a:off x="4419600" y="1829685"/>
            <a:ext cx="3301574" cy="3254011"/>
            <a:chOff x="0" y="0"/>
            <a:chExt cx="3736132" cy="3682310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18F886DD-F17A-2715-9FA6-7BCD322D5607}"/>
                </a:ext>
              </a:extLst>
            </p:cNvPr>
            <p:cNvSpPr/>
            <p:nvPr/>
          </p:nvSpPr>
          <p:spPr>
            <a:xfrm>
              <a:off x="0" y="0"/>
              <a:ext cx="3736132" cy="3682310"/>
            </a:xfrm>
            <a:custGeom>
              <a:avLst/>
              <a:gdLst/>
              <a:ahLst/>
              <a:cxnLst/>
              <a:rect l="l" t="t" r="r" b="b"/>
              <a:pathLst>
                <a:path w="3736132" h="3682310">
                  <a:moveTo>
                    <a:pt x="0" y="0"/>
                  </a:moveTo>
                  <a:lnTo>
                    <a:pt x="3736132" y="0"/>
                  </a:lnTo>
                  <a:lnTo>
                    <a:pt x="3736132" y="3682310"/>
                  </a:lnTo>
                  <a:lnTo>
                    <a:pt x="0" y="3682310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673280"/>
              </a:solidFill>
              <a:prstDash val="solid"/>
              <a:miter/>
            </a:ln>
          </p:spPr>
        </p:sp>
        <p:sp>
          <p:nvSpPr>
            <p:cNvPr id="10" name="TextBox 14">
              <a:extLst>
                <a:ext uri="{FF2B5EF4-FFF2-40B4-BE49-F238E27FC236}">
                  <a16:creationId xmlns:a16="http://schemas.microsoft.com/office/drawing/2014/main" id="{D94C6205-982A-A8CE-34B0-A7DACEA23C00}"/>
                </a:ext>
              </a:extLst>
            </p:cNvPr>
            <p:cNvSpPr txBox="1"/>
            <p:nvPr/>
          </p:nvSpPr>
          <p:spPr>
            <a:xfrm>
              <a:off x="0" y="-76200"/>
              <a:ext cx="3736132" cy="3758510"/>
            </a:xfrm>
            <a:prstGeom prst="rect">
              <a:avLst/>
            </a:prstGeom>
          </p:spPr>
          <p:txBody>
            <a:bodyPr lIns="169333" tIns="169333" rIns="169333" bIns="169333" rtlCol="0" anchor="ctr"/>
            <a:lstStyle/>
            <a:p>
              <a:pPr>
                <a:lnSpc>
                  <a:spcPts val="1680"/>
                </a:lnSpc>
              </a:pPr>
              <a:endParaRPr sz="1200"/>
            </a:p>
          </p:txBody>
        </p:sp>
      </p:grpSp>
      <p:grpSp>
        <p:nvGrpSpPr>
          <p:cNvPr id="11" name="Group 15">
            <a:extLst>
              <a:ext uri="{FF2B5EF4-FFF2-40B4-BE49-F238E27FC236}">
                <a16:creationId xmlns:a16="http://schemas.microsoft.com/office/drawing/2014/main" id="{571B332A-81AC-CF72-B327-5F3C4F7A776C}"/>
              </a:ext>
            </a:extLst>
          </p:cNvPr>
          <p:cNvGrpSpPr/>
          <p:nvPr/>
        </p:nvGrpSpPr>
        <p:grpSpPr>
          <a:xfrm>
            <a:off x="8179013" y="1829685"/>
            <a:ext cx="3301574" cy="3254011"/>
            <a:chOff x="0" y="0"/>
            <a:chExt cx="3736132" cy="3682310"/>
          </a:xfrm>
        </p:grpSpPr>
        <p:sp>
          <p:nvSpPr>
            <p:cNvPr id="12" name="Freeform 16">
              <a:extLst>
                <a:ext uri="{FF2B5EF4-FFF2-40B4-BE49-F238E27FC236}">
                  <a16:creationId xmlns:a16="http://schemas.microsoft.com/office/drawing/2014/main" id="{401B203F-0069-BB42-EF1F-850D3636BF1B}"/>
                </a:ext>
              </a:extLst>
            </p:cNvPr>
            <p:cNvSpPr/>
            <p:nvPr/>
          </p:nvSpPr>
          <p:spPr>
            <a:xfrm>
              <a:off x="0" y="0"/>
              <a:ext cx="3736132" cy="3682310"/>
            </a:xfrm>
            <a:custGeom>
              <a:avLst/>
              <a:gdLst/>
              <a:ahLst/>
              <a:cxnLst/>
              <a:rect l="l" t="t" r="r" b="b"/>
              <a:pathLst>
                <a:path w="3736132" h="3682310">
                  <a:moveTo>
                    <a:pt x="0" y="0"/>
                  </a:moveTo>
                  <a:lnTo>
                    <a:pt x="3736132" y="0"/>
                  </a:lnTo>
                  <a:lnTo>
                    <a:pt x="3736132" y="3682310"/>
                  </a:lnTo>
                  <a:lnTo>
                    <a:pt x="0" y="3682310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673280"/>
              </a:solidFill>
              <a:prstDash val="solid"/>
              <a:miter/>
            </a:ln>
          </p:spPr>
        </p:sp>
        <p:sp>
          <p:nvSpPr>
            <p:cNvPr id="13" name="TextBox 17">
              <a:extLst>
                <a:ext uri="{FF2B5EF4-FFF2-40B4-BE49-F238E27FC236}">
                  <a16:creationId xmlns:a16="http://schemas.microsoft.com/office/drawing/2014/main" id="{0E10DAC2-38B0-D687-CBF0-AB6ECC1DFC80}"/>
                </a:ext>
              </a:extLst>
            </p:cNvPr>
            <p:cNvSpPr txBox="1"/>
            <p:nvPr/>
          </p:nvSpPr>
          <p:spPr>
            <a:xfrm>
              <a:off x="0" y="-76200"/>
              <a:ext cx="3736132" cy="3758510"/>
            </a:xfrm>
            <a:prstGeom prst="rect">
              <a:avLst/>
            </a:prstGeom>
          </p:spPr>
          <p:txBody>
            <a:bodyPr lIns="169333" tIns="169333" rIns="169333" bIns="169333" rtlCol="0" anchor="ctr"/>
            <a:lstStyle/>
            <a:p>
              <a:pPr>
                <a:lnSpc>
                  <a:spcPts val="1680"/>
                </a:lnSpc>
              </a:pPr>
              <a:endParaRPr sz="1200"/>
            </a:p>
          </p:txBody>
        </p:sp>
      </p:grpSp>
      <p:grpSp>
        <p:nvGrpSpPr>
          <p:cNvPr id="14" name="Group 18">
            <a:extLst>
              <a:ext uri="{FF2B5EF4-FFF2-40B4-BE49-F238E27FC236}">
                <a16:creationId xmlns:a16="http://schemas.microsoft.com/office/drawing/2014/main" id="{F65F5150-693C-6805-83E3-C950B8B1036C}"/>
              </a:ext>
            </a:extLst>
          </p:cNvPr>
          <p:cNvGrpSpPr/>
          <p:nvPr/>
        </p:nvGrpSpPr>
        <p:grpSpPr>
          <a:xfrm>
            <a:off x="999924" y="3158252"/>
            <a:ext cx="2724553" cy="1839803"/>
            <a:chOff x="0" y="-76200"/>
            <a:chExt cx="5449107" cy="3679601"/>
          </a:xfrm>
        </p:grpSpPr>
        <p:sp>
          <p:nvSpPr>
            <p:cNvPr id="15" name="TextBox 19">
              <a:extLst>
                <a:ext uri="{FF2B5EF4-FFF2-40B4-BE49-F238E27FC236}">
                  <a16:creationId xmlns:a16="http://schemas.microsoft.com/office/drawing/2014/main" id="{421CBD55-761F-5920-F305-72CE716E3553}"/>
                </a:ext>
              </a:extLst>
            </p:cNvPr>
            <p:cNvSpPr txBox="1"/>
            <p:nvPr/>
          </p:nvSpPr>
          <p:spPr>
            <a:xfrm>
              <a:off x="0" y="702097"/>
              <a:ext cx="5449107" cy="29013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85750" indent="-285750">
                <a:lnSpc>
                  <a:spcPts val="1906"/>
                </a:lnSpc>
                <a:buFontTx/>
                <a:buChar char="-"/>
              </a:pPr>
              <a:r>
                <a:rPr lang="en-GB" sz="1466" dirty="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No data leaves the VDI environment</a:t>
              </a:r>
            </a:p>
            <a:p>
              <a:pPr marL="285750" indent="-285750">
                <a:lnSpc>
                  <a:spcPts val="1906"/>
                </a:lnSpc>
                <a:buFontTx/>
                <a:buChar char="-"/>
              </a:pPr>
              <a:endParaRPr lang="en-GB" sz="1466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  <a:p>
              <a:pPr marL="285750" indent="-285750">
                <a:lnSpc>
                  <a:spcPts val="1906"/>
                </a:lnSpc>
                <a:buFontTx/>
                <a:buChar char="-"/>
              </a:pPr>
              <a:r>
                <a:rPr lang="en-GB" sz="1466" dirty="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Runs locally within your own VDI</a:t>
              </a:r>
            </a:p>
            <a:p>
              <a:pPr marL="285750" indent="-285750">
                <a:lnSpc>
                  <a:spcPts val="1906"/>
                </a:lnSpc>
                <a:buFontTx/>
                <a:buChar char="-"/>
              </a:pPr>
              <a:endParaRPr lang="en-GB" sz="1466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  <a:p>
              <a:pPr>
                <a:lnSpc>
                  <a:spcPts val="1906"/>
                </a:lnSpc>
              </a:pPr>
              <a:endParaRPr lang="en-GB" sz="1466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  <p:sp>
          <p:nvSpPr>
            <p:cNvPr id="16" name="TextBox 20">
              <a:extLst>
                <a:ext uri="{FF2B5EF4-FFF2-40B4-BE49-F238E27FC236}">
                  <a16:creationId xmlns:a16="http://schemas.microsoft.com/office/drawing/2014/main" id="{9D8A2C6F-4A65-9A37-6D58-1E9C57A6F4A8}"/>
                </a:ext>
              </a:extLst>
            </p:cNvPr>
            <p:cNvSpPr txBox="1"/>
            <p:nvPr/>
          </p:nvSpPr>
          <p:spPr>
            <a:xfrm>
              <a:off x="0" y="-76200"/>
              <a:ext cx="5449107" cy="5597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253"/>
                </a:lnSpc>
              </a:pPr>
              <a:r>
                <a:rPr lang="en-US" sz="1733" b="1" dirty="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VD-Native Application</a:t>
              </a:r>
            </a:p>
          </p:txBody>
        </p:sp>
      </p:grpSp>
      <p:grpSp>
        <p:nvGrpSpPr>
          <p:cNvPr id="17" name="Group 21">
            <a:extLst>
              <a:ext uri="{FF2B5EF4-FFF2-40B4-BE49-F238E27FC236}">
                <a16:creationId xmlns:a16="http://schemas.microsoft.com/office/drawing/2014/main" id="{990ACC58-E3B6-FE6C-40EE-35FB62B8ED87}"/>
              </a:ext>
            </a:extLst>
          </p:cNvPr>
          <p:cNvGrpSpPr/>
          <p:nvPr/>
        </p:nvGrpSpPr>
        <p:grpSpPr>
          <a:xfrm>
            <a:off x="4708111" y="3158252"/>
            <a:ext cx="2724553" cy="2083459"/>
            <a:chOff x="0" y="-76200"/>
            <a:chExt cx="5449107" cy="4166918"/>
          </a:xfrm>
        </p:grpSpPr>
        <p:sp>
          <p:nvSpPr>
            <p:cNvPr id="18" name="TextBox 22">
              <a:extLst>
                <a:ext uri="{FF2B5EF4-FFF2-40B4-BE49-F238E27FC236}">
                  <a16:creationId xmlns:a16="http://schemas.microsoft.com/office/drawing/2014/main" id="{C12EC080-CDE8-615D-F8BB-3B621E2D84D2}"/>
                </a:ext>
              </a:extLst>
            </p:cNvPr>
            <p:cNvSpPr txBox="1"/>
            <p:nvPr/>
          </p:nvSpPr>
          <p:spPr>
            <a:xfrm>
              <a:off x="0" y="702098"/>
              <a:ext cx="5449107" cy="3388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85750" indent="-285750">
                <a:lnSpc>
                  <a:spcPts val="1906"/>
                </a:lnSpc>
                <a:buFontTx/>
                <a:buChar char="-"/>
              </a:pPr>
              <a:r>
                <a:rPr lang="en-GB" sz="1466" dirty="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Batch Summarization, Categorization, and Configurator</a:t>
              </a:r>
            </a:p>
            <a:p>
              <a:pPr marL="285750" indent="-285750">
                <a:lnSpc>
                  <a:spcPts val="1906"/>
                </a:lnSpc>
                <a:buFontTx/>
                <a:buChar char="-"/>
              </a:pPr>
              <a:endParaRPr lang="en-GB" sz="1466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  <a:p>
              <a:pPr marL="285750" indent="-285750">
                <a:lnSpc>
                  <a:spcPts val="1906"/>
                </a:lnSpc>
                <a:buFontTx/>
                <a:buChar char="-"/>
              </a:pPr>
              <a:r>
                <a:rPr lang="en-GB" sz="1466" dirty="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Further functional integrations will be delivered.</a:t>
              </a:r>
            </a:p>
            <a:p>
              <a:pPr marL="285750" indent="-285750">
                <a:lnSpc>
                  <a:spcPts val="1906"/>
                </a:lnSpc>
                <a:buFontTx/>
                <a:buChar char="-"/>
              </a:pPr>
              <a:endParaRPr lang="en-GB" sz="1466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  <p:sp>
          <p:nvSpPr>
            <p:cNvPr id="19" name="TextBox 23">
              <a:extLst>
                <a:ext uri="{FF2B5EF4-FFF2-40B4-BE49-F238E27FC236}">
                  <a16:creationId xmlns:a16="http://schemas.microsoft.com/office/drawing/2014/main" id="{41940588-D5BA-81C8-B48D-C94BE366F200}"/>
                </a:ext>
              </a:extLst>
            </p:cNvPr>
            <p:cNvSpPr txBox="1"/>
            <p:nvPr/>
          </p:nvSpPr>
          <p:spPr>
            <a:xfrm>
              <a:off x="0" y="-76200"/>
              <a:ext cx="5449107" cy="55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253"/>
                </a:lnSpc>
              </a:pPr>
              <a:r>
                <a:rPr lang="en-US" sz="1733" b="1" dirty="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Utility Services</a:t>
              </a:r>
            </a:p>
          </p:txBody>
        </p:sp>
      </p:grpSp>
      <p:grpSp>
        <p:nvGrpSpPr>
          <p:cNvPr id="20" name="Group 24">
            <a:extLst>
              <a:ext uri="{FF2B5EF4-FFF2-40B4-BE49-F238E27FC236}">
                <a16:creationId xmlns:a16="http://schemas.microsoft.com/office/drawing/2014/main" id="{37CB37D0-7409-5AF3-D0F1-7E1E1E3D2242}"/>
              </a:ext>
            </a:extLst>
          </p:cNvPr>
          <p:cNvGrpSpPr/>
          <p:nvPr/>
        </p:nvGrpSpPr>
        <p:grpSpPr>
          <a:xfrm>
            <a:off x="8467524" y="3158252"/>
            <a:ext cx="2763697" cy="2327115"/>
            <a:chOff x="0" y="-76200"/>
            <a:chExt cx="5527395" cy="4654223"/>
          </a:xfrm>
        </p:grpSpPr>
        <p:sp>
          <p:nvSpPr>
            <p:cNvPr id="21" name="TextBox 25">
              <a:extLst>
                <a:ext uri="{FF2B5EF4-FFF2-40B4-BE49-F238E27FC236}">
                  <a16:creationId xmlns:a16="http://schemas.microsoft.com/office/drawing/2014/main" id="{6E965847-6224-1EB5-BE7C-72BA1A5538BD}"/>
                </a:ext>
              </a:extLst>
            </p:cNvPr>
            <p:cNvSpPr txBox="1"/>
            <p:nvPr/>
          </p:nvSpPr>
          <p:spPr>
            <a:xfrm>
              <a:off x="0" y="702097"/>
              <a:ext cx="5527395" cy="38759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85750" indent="-285750">
                <a:lnSpc>
                  <a:spcPts val="1906"/>
                </a:lnSpc>
                <a:buFontTx/>
                <a:buChar char="-"/>
              </a:pPr>
              <a:r>
                <a:rPr lang="en-GB" sz="1466" dirty="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No usernames or passwords stored</a:t>
              </a:r>
            </a:p>
            <a:p>
              <a:pPr marL="285750" indent="-285750">
                <a:lnSpc>
                  <a:spcPts val="1906"/>
                </a:lnSpc>
                <a:buFontTx/>
                <a:buChar char="-"/>
              </a:pPr>
              <a:endParaRPr lang="en-GB" sz="1466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  <a:p>
              <a:pPr marL="285750" indent="-285750">
                <a:lnSpc>
                  <a:spcPts val="1906"/>
                </a:lnSpc>
                <a:buFontTx/>
                <a:buChar char="-"/>
              </a:pPr>
              <a:r>
                <a:rPr lang="en-GB" sz="1466" dirty="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No emails content stored</a:t>
              </a:r>
              <a:br>
                <a:rPr lang="en-GB" sz="1466" dirty="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</a:br>
              <a:r>
                <a:rPr lang="en-GB" sz="1466" dirty="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No </a:t>
              </a:r>
            </a:p>
            <a:p>
              <a:pPr marL="285750" indent="-285750">
                <a:lnSpc>
                  <a:spcPts val="1906"/>
                </a:lnSpc>
                <a:buFontTx/>
                <a:buChar char="-"/>
              </a:pPr>
              <a:endParaRPr lang="en-GB" sz="1466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  <a:p>
              <a:pPr>
                <a:lnSpc>
                  <a:spcPts val="1906"/>
                </a:lnSpc>
              </a:pPr>
              <a:endParaRPr lang="en-GB" sz="1466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  <a:p>
              <a:pPr>
                <a:lnSpc>
                  <a:spcPts val="1906"/>
                </a:lnSpc>
              </a:pPr>
              <a:endParaRPr lang="en-US" sz="1466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  <p:sp>
          <p:nvSpPr>
            <p:cNvPr id="22" name="TextBox 26">
              <a:extLst>
                <a:ext uri="{FF2B5EF4-FFF2-40B4-BE49-F238E27FC236}">
                  <a16:creationId xmlns:a16="http://schemas.microsoft.com/office/drawing/2014/main" id="{EA5978FC-5E9E-254A-FBB9-451CBF29C562}"/>
                </a:ext>
              </a:extLst>
            </p:cNvPr>
            <p:cNvSpPr txBox="1"/>
            <p:nvPr/>
          </p:nvSpPr>
          <p:spPr>
            <a:xfrm>
              <a:off x="0" y="-76200"/>
              <a:ext cx="5527395" cy="5597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253"/>
                </a:lnSpc>
              </a:pPr>
              <a:r>
                <a:rPr lang="en-US" sz="1733" b="1" dirty="0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No personal data stored</a:t>
              </a:r>
            </a:p>
          </p:txBody>
        </p:sp>
      </p:grpSp>
      <p:grpSp>
        <p:nvGrpSpPr>
          <p:cNvPr id="23" name="Group 27">
            <a:extLst>
              <a:ext uri="{FF2B5EF4-FFF2-40B4-BE49-F238E27FC236}">
                <a16:creationId xmlns:a16="http://schemas.microsoft.com/office/drawing/2014/main" id="{F982DCA4-B148-E3D1-8032-27DFD992AEF9}"/>
              </a:ext>
            </a:extLst>
          </p:cNvPr>
          <p:cNvGrpSpPr/>
          <p:nvPr/>
        </p:nvGrpSpPr>
        <p:grpSpPr>
          <a:xfrm>
            <a:off x="999924" y="2097045"/>
            <a:ext cx="807265" cy="807265"/>
            <a:chOff x="0" y="0"/>
            <a:chExt cx="1614529" cy="1614529"/>
          </a:xfrm>
        </p:grpSpPr>
        <p:grpSp>
          <p:nvGrpSpPr>
            <p:cNvPr id="24" name="Group 28">
              <a:extLst>
                <a:ext uri="{FF2B5EF4-FFF2-40B4-BE49-F238E27FC236}">
                  <a16:creationId xmlns:a16="http://schemas.microsoft.com/office/drawing/2014/main" id="{DE660E8A-78EF-B4CD-5607-4EA9096AF422}"/>
                </a:ext>
              </a:extLst>
            </p:cNvPr>
            <p:cNvGrpSpPr/>
            <p:nvPr/>
          </p:nvGrpSpPr>
          <p:grpSpPr>
            <a:xfrm>
              <a:off x="0" y="0"/>
              <a:ext cx="1614529" cy="1614529"/>
              <a:chOff x="0" y="0"/>
              <a:chExt cx="6350000" cy="6350000"/>
            </a:xfrm>
          </p:grpSpPr>
          <p:sp>
            <p:nvSpPr>
              <p:cNvPr id="26" name="Freeform 29">
                <a:extLst>
                  <a:ext uri="{FF2B5EF4-FFF2-40B4-BE49-F238E27FC236}">
                    <a16:creationId xmlns:a16="http://schemas.microsoft.com/office/drawing/2014/main" id="{3383E538-E7E7-5AFC-AC44-8BC1F7E7CA2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673280"/>
              </a:solidFill>
            </p:spPr>
          </p:sp>
        </p:grpSp>
        <p:sp>
          <p:nvSpPr>
            <p:cNvPr id="25" name="TextBox 30">
              <a:extLst>
                <a:ext uri="{FF2B5EF4-FFF2-40B4-BE49-F238E27FC236}">
                  <a16:creationId xmlns:a16="http://schemas.microsoft.com/office/drawing/2014/main" id="{2ACC17C9-8DF1-15FB-2834-B02D4C55E577}"/>
                </a:ext>
              </a:extLst>
            </p:cNvPr>
            <p:cNvSpPr txBox="1"/>
            <p:nvPr/>
          </p:nvSpPr>
          <p:spPr>
            <a:xfrm>
              <a:off x="274836" y="364882"/>
              <a:ext cx="1064859" cy="853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66"/>
                </a:lnSpc>
              </a:pPr>
              <a:r>
                <a:rPr lang="en-US" sz="2666" b="1">
                  <a:solidFill>
                    <a:srgbClr val="FFFFFF"/>
                  </a:solidFill>
                  <a:latin typeface="Muli Semi-Bold"/>
                  <a:ea typeface="Muli Semi-Bold"/>
                  <a:cs typeface="Muli Semi-Bold"/>
                  <a:sym typeface="Muli Semi-Bold"/>
                </a:rPr>
                <a:t>01</a:t>
              </a:r>
            </a:p>
          </p:txBody>
        </p:sp>
      </p:grpSp>
      <p:grpSp>
        <p:nvGrpSpPr>
          <p:cNvPr id="27" name="Group 31">
            <a:extLst>
              <a:ext uri="{FF2B5EF4-FFF2-40B4-BE49-F238E27FC236}">
                <a16:creationId xmlns:a16="http://schemas.microsoft.com/office/drawing/2014/main" id="{2ECA077A-B977-6456-82FE-CB86248947E0}"/>
              </a:ext>
            </a:extLst>
          </p:cNvPr>
          <p:cNvGrpSpPr/>
          <p:nvPr/>
        </p:nvGrpSpPr>
        <p:grpSpPr>
          <a:xfrm>
            <a:off x="4708111" y="2097045"/>
            <a:ext cx="807265" cy="807265"/>
            <a:chOff x="0" y="0"/>
            <a:chExt cx="1614529" cy="1614529"/>
          </a:xfrm>
        </p:grpSpPr>
        <p:grpSp>
          <p:nvGrpSpPr>
            <p:cNvPr id="28" name="Group 32">
              <a:extLst>
                <a:ext uri="{FF2B5EF4-FFF2-40B4-BE49-F238E27FC236}">
                  <a16:creationId xmlns:a16="http://schemas.microsoft.com/office/drawing/2014/main" id="{F3D3E16B-45E6-8022-5E54-FA18AD964F95}"/>
                </a:ext>
              </a:extLst>
            </p:cNvPr>
            <p:cNvGrpSpPr/>
            <p:nvPr/>
          </p:nvGrpSpPr>
          <p:grpSpPr>
            <a:xfrm>
              <a:off x="0" y="0"/>
              <a:ext cx="1614529" cy="1614529"/>
              <a:chOff x="0" y="0"/>
              <a:chExt cx="6350000" cy="6350000"/>
            </a:xfrm>
          </p:grpSpPr>
          <p:sp>
            <p:nvSpPr>
              <p:cNvPr id="30" name="Freeform 33">
                <a:extLst>
                  <a:ext uri="{FF2B5EF4-FFF2-40B4-BE49-F238E27FC236}">
                    <a16:creationId xmlns:a16="http://schemas.microsoft.com/office/drawing/2014/main" id="{5885D8FC-72FE-0DF4-956E-C46834281AE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673280"/>
              </a:solidFill>
            </p:spPr>
          </p:sp>
        </p:grpSp>
        <p:sp>
          <p:nvSpPr>
            <p:cNvPr id="29" name="TextBox 34">
              <a:extLst>
                <a:ext uri="{FF2B5EF4-FFF2-40B4-BE49-F238E27FC236}">
                  <a16:creationId xmlns:a16="http://schemas.microsoft.com/office/drawing/2014/main" id="{CD37BDA1-AA65-E4FA-F78E-1C867D17ACC9}"/>
                </a:ext>
              </a:extLst>
            </p:cNvPr>
            <p:cNvSpPr txBox="1"/>
            <p:nvPr/>
          </p:nvSpPr>
          <p:spPr>
            <a:xfrm>
              <a:off x="274836" y="364882"/>
              <a:ext cx="1064859" cy="853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66"/>
                </a:lnSpc>
              </a:pPr>
              <a:r>
                <a:rPr lang="en-US" sz="2666" b="1">
                  <a:solidFill>
                    <a:srgbClr val="FFFFFF"/>
                  </a:solidFill>
                  <a:latin typeface="Muli Semi-Bold"/>
                  <a:ea typeface="Muli Semi-Bold"/>
                  <a:cs typeface="Muli Semi-Bold"/>
                  <a:sym typeface="Muli Semi-Bold"/>
                </a:rPr>
                <a:t>02</a:t>
              </a:r>
            </a:p>
          </p:txBody>
        </p:sp>
      </p:grpSp>
      <p:grpSp>
        <p:nvGrpSpPr>
          <p:cNvPr id="31" name="Group 35">
            <a:extLst>
              <a:ext uri="{FF2B5EF4-FFF2-40B4-BE49-F238E27FC236}">
                <a16:creationId xmlns:a16="http://schemas.microsoft.com/office/drawing/2014/main" id="{93CFB477-AB52-0F1B-FDA8-D44108D313DA}"/>
              </a:ext>
            </a:extLst>
          </p:cNvPr>
          <p:cNvGrpSpPr/>
          <p:nvPr/>
        </p:nvGrpSpPr>
        <p:grpSpPr>
          <a:xfrm>
            <a:off x="8467524" y="2097045"/>
            <a:ext cx="807265" cy="807265"/>
            <a:chOff x="0" y="0"/>
            <a:chExt cx="1614529" cy="1614529"/>
          </a:xfrm>
        </p:grpSpPr>
        <p:grpSp>
          <p:nvGrpSpPr>
            <p:cNvPr id="32" name="Group 36">
              <a:extLst>
                <a:ext uri="{FF2B5EF4-FFF2-40B4-BE49-F238E27FC236}">
                  <a16:creationId xmlns:a16="http://schemas.microsoft.com/office/drawing/2014/main" id="{E623AD75-137A-9C02-E731-DEB70E805B90}"/>
                </a:ext>
              </a:extLst>
            </p:cNvPr>
            <p:cNvGrpSpPr/>
            <p:nvPr/>
          </p:nvGrpSpPr>
          <p:grpSpPr>
            <a:xfrm>
              <a:off x="0" y="0"/>
              <a:ext cx="1614529" cy="1614529"/>
              <a:chOff x="0" y="0"/>
              <a:chExt cx="6350000" cy="6350000"/>
            </a:xfrm>
          </p:grpSpPr>
          <p:sp>
            <p:nvSpPr>
              <p:cNvPr id="34" name="Freeform 37">
                <a:extLst>
                  <a:ext uri="{FF2B5EF4-FFF2-40B4-BE49-F238E27FC236}">
                    <a16:creationId xmlns:a16="http://schemas.microsoft.com/office/drawing/2014/main" id="{7AA1AA2F-9FF5-3FBF-06EE-16CFFF397B6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673280"/>
              </a:solidFill>
            </p:spPr>
          </p:sp>
        </p:grpSp>
        <p:sp>
          <p:nvSpPr>
            <p:cNvPr id="33" name="TextBox 38">
              <a:extLst>
                <a:ext uri="{FF2B5EF4-FFF2-40B4-BE49-F238E27FC236}">
                  <a16:creationId xmlns:a16="http://schemas.microsoft.com/office/drawing/2014/main" id="{EF079AAA-88CE-9086-E714-34851B226412}"/>
                </a:ext>
              </a:extLst>
            </p:cNvPr>
            <p:cNvSpPr txBox="1"/>
            <p:nvPr/>
          </p:nvSpPr>
          <p:spPr>
            <a:xfrm>
              <a:off x="274836" y="364882"/>
              <a:ext cx="1064859" cy="8538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66"/>
                </a:lnSpc>
              </a:pPr>
              <a:r>
                <a:rPr lang="en-US" sz="2666" b="1">
                  <a:solidFill>
                    <a:srgbClr val="FFFFFF"/>
                  </a:solidFill>
                  <a:latin typeface="Muli Semi-Bold"/>
                  <a:ea typeface="Muli Semi-Bold"/>
                  <a:cs typeface="Muli Semi-Bold"/>
                  <a:sym typeface="Muli Semi-Bold"/>
                </a:rPr>
                <a:t>03</a:t>
              </a:r>
            </a:p>
          </p:txBody>
        </p:sp>
      </p:grpSp>
      <p:sp>
        <p:nvSpPr>
          <p:cNvPr id="37" name="Title 2">
            <a:extLst>
              <a:ext uri="{FF2B5EF4-FFF2-40B4-BE49-F238E27FC236}">
                <a16:creationId xmlns:a16="http://schemas.microsoft.com/office/drawing/2014/main" id="{2E0E0119-1F3A-13EF-DE6D-7095841DB034}"/>
              </a:ext>
            </a:extLst>
          </p:cNvPr>
          <p:cNvSpPr txBox="1">
            <a:spLocks/>
          </p:cNvSpPr>
          <p:nvPr/>
        </p:nvSpPr>
        <p:spPr>
          <a:xfrm>
            <a:off x="335360" y="404664"/>
            <a:ext cx="10515600" cy="3138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400"/>
            <a:r>
              <a:rPr lang="en-GB" sz="30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3390005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/>
          <p:cNvSpPr>
            <a:spLocks noGrp="1"/>
          </p:cNvSpPr>
          <p:nvPr>
            <p:ph type="title"/>
          </p:nvPr>
        </p:nvSpPr>
        <p:spPr>
          <a:xfrm>
            <a:off x="347598" y="332656"/>
            <a:ext cx="10515600" cy="31383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/>
            <a:r>
              <a:rPr lang="en-GB" sz="29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Scopes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6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3EED9D-3AB1-F8D8-3ECE-A47038728673}"/>
              </a:ext>
            </a:extLst>
          </p:cNvPr>
          <p:cNvSpPr txBox="1"/>
          <p:nvPr/>
        </p:nvSpPr>
        <p:spPr>
          <a:xfrm>
            <a:off x="911424" y="1124744"/>
            <a:ext cx="10225136" cy="27847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800" b="0" i="0" dirty="0">
                <a:effectLst/>
                <a:latin typeface="+mj-lt"/>
              </a:rPr>
              <a:t>Email ingestion from CMMP via IMAP using Windows AD-authenticated service accounts for designated IT team shared mailboxes.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800" b="0" i="0" dirty="0">
                <a:effectLst/>
                <a:latin typeface="+mj-lt"/>
              </a:rPr>
              <a:t>Security filtering to enforce HKMA data classification: only “Restricted” or below processed; fail-closed </a:t>
            </a:r>
            <a:r>
              <a:rPr lang="en-GB" sz="1800" b="0" i="0" dirty="0" err="1">
                <a:effectLst/>
                <a:latin typeface="+mj-lt"/>
              </a:rPr>
              <a:t>behavior</a:t>
            </a:r>
            <a:r>
              <a:rPr lang="en-GB" sz="1800" b="0" i="0" dirty="0">
                <a:effectLst/>
                <a:latin typeface="+mj-lt"/>
              </a:rPr>
              <a:t> for unknown/untagged/encrypted/confidential.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800" b="0" i="0" dirty="0">
                <a:effectLst/>
                <a:latin typeface="+mj-lt"/>
              </a:rPr>
              <a:t>Management: daily digest with trends, volumes, and high-priority highlights, “Yesterday” backlog view.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C985F2-1DB0-5BF4-DCFB-AAA6777A836E}"/>
              </a:ext>
            </a:extLst>
          </p:cNvPr>
          <p:cNvSpPr txBox="1"/>
          <p:nvPr/>
        </p:nvSpPr>
        <p:spPr>
          <a:xfrm>
            <a:off x="1920245" y="303000"/>
            <a:ext cx="3685153" cy="369332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Local utility running in your own VD</a:t>
            </a:r>
          </a:p>
        </p:txBody>
      </p:sp>
    </p:spTree>
    <p:extLst>
      <p:ext uri="{BB962C8B-B14F-4D97-AF65-F5344CB8AC3E}">
        <p14:creationId xmlns:p14="http://schemas.microsoft.com/office/powerpoint/2010/main" val="2891216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/>
          <p:cNvSpPr>
            <a:spLocks noGrp="1"/>
          </p:cNvSpPr>
          <p:nvPr>
            <p:ph type="title"/>
          </p:nvPr>
        </p:nvSpPr>
        <p:spPr>
          <a:xfrm>
            <a:off x="347598" y="156661"/>
            <a:ext cx="10515600" cy="31383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/>
            <a:r>
              <a:rPr lang="en-US" sz="29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Logical Architecture</a:t>
            </a:r>
            <a:endParaRPr lang="en-GB" sz="2900" b="1" kern="0" dirty="0">
              <a:solidFill>
                <a:srgbClr val="673280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7</a:t>
            </a:fld>
            <a:endParaRPr lang="en-GB"/>
          </a:p>
        </p:txBody>
      </p:sp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544FA4D9-E9BF-2A36-E00E-88AACF0A7B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456" y="564540"/>
            <a:ext cx="9865096" cy="549076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A847D4-DE8E-D855-68D5-1DEBED1BB56D}"/>
              </a:ext>
            </a:extLst>
          </p:cNvPr>
          <p:cNvSpPr txBox="1"/>
          <p:nvPr/>
        </p:nvSpPr>
        <p:spPr>
          <a:xfrm>
            <a:off x="5939542" y="0"/>
            <a:ext cx="6252458" cy="646331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b="1" i="1" dirty="0"/>
              <a:t>Way to authentication the OA account with team accounts</a:t>
            </a:r>
          </a:p>
          <a:p>
            <a:pPr marL="285750" indent="-285750">
              <a:buFontTx/>
              <a:buChar char="-"/>
            </a:pPr>
            <a:r>
              <a:rPr lang="en-GB" b="1" i="1" dirty="0"/>
              <a:t>Amount of team mailbox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E2D7E48-72C6-421B-03C8-A0E817982D11}"/>
              </a:ext>
            </a:extLst>
          </p:cNvPr>
          <p:cNvCxnSpPr>
            <a:cxnSpLocks/>
          </p:cNvCxnSpPr>
          <p:nvPr/>
        </p:nvCxnSpPr>
        <p:spPr>
          <a:xfrm flipH="1">
            <a:off x="3431704" y="620688"/>
            <a:ext cx="2448272" cy="20882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C2D1084-CFB6-C21E-A7CC-E11914825841}"/>
              </a:ext>
            </a:extLst>
          </p:cNvPr>
          <p:cNvSpPr txBox="1"/>
          <p:nvPr/>
        </p:nvSpPr>
        <p:spPr>
          <a:xfrm>
            <a:off x="8474659" y="4437112"/>
            <a:ext cx="3520728" cy="1200329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Question: do we require to have the common data store for teams?</a:t>
            </a:r>
          </a:p>
          <a:p>
            <a:pPr marL="285750" indent="-285750">
              <a:buFontTx/>
              <a:buChar char="-"/>
            </a:pPr>
            <a:r>
              <a:rPr lang="en-GB" b="1" i="1" dirty="0"/>
              <a:t>For prompt alignment  </a:t>
            </a:r>
          </a:p>
          <a:p>
            <a:pPr marL="285750" indent="-285750">
              <a:buFontTx/>
              <a:buChar char="-"/>
            </a:pPr>
            <a:r>
              <a:rPr lang="en-GB" b="1" i="1" dirty="0"/>
              <a:t>Suggested: </a:t>
            </a:r>
            <a:r>
              <a:rPr lang="en-GB" b="1" i="1" dirty="0" err="1"/>
              <a:t>Sharepoint</a:t>
            </a:r>
            <a:r>
              <a:rPr lang="en-GB" b="1" i="1" dirty="0"/>
              <a:t>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7A5E813-93CC-08CE-1302-607BE08DD2D0}"/>
              </a:ext>
            </a:extLst>
          </p:cNvPr>
          <p:cNvCxnSpPr/>
          <p:nvPr/>
        </p:nvCxnSpPr>
        <p:spPr>
          <a:xfrm flipH="1" flipV="1">
            <a:off x="7176120" y="2564904"/>
            <a:ext cx="1298539" cy="18722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54DA610-5CA4-1074-128C-657DDE892914}"/>
              </a:ext>
            </a:extLst>
          </p:cNvPr>
          <p:cNvSpPr txBox="1"/>
          <p:nvPr/>
        </p:nvSpPr>
        <p:spPr>
          <a:xfrm>
            <a:off x="7716180" y="6055305"/>
            <a:ext cx="3024336" cy="646331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Should have 2 MCP in the logical diagram  (?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DF85263-CAE4-4A36-C894-541F4DC64217}"/>
              </a:ext>
            </a:extLst>
          </p:cNvPr>
          <p:cNvCxnSpPr>
            <a:cxnSpLocks/>
          </p:cNvCxnSpPr>
          <p:nvPr/>
        </p:nvCxnSpPr>
        <p:spPr>
          <a:xfrm flipH="1" flipV="1">
            <a:off x="6132004" y="3309922"/>
            <a:ext cx="1584176" cy="27453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A2372D7-774A-5568-942F-3ED0C5B2B48B}"/>
              </a:ext>
            </a:extLst>
          </p:cNvPr>
          <p:cNvSpPr txBox="1"/>
          <p:nvPr/>
        </p:nvSpPr>
        <p:spPr>
          <a:xfrm>
            <a:off x="347598" y="4446240"/>
            <a:ext cx="4350576" cy="1477328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i="1" dirty="0"/>
              <a:t>Missing tech-stack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i="1" dirty="0"/>
              <a:t>Mention future state: connect to </a:t>
            </a:r>
            <a:r>
              <a:rPr lang="en-US" altLang="zh-TW" b="1" i="1" dirty="0" err="1"/>
              <a:t>Dify</a:t>
            </a:r>
            <a:r>
              <a:rPr lang="en-US" altLang="zh-TW" b="1" i="1" dirty="0"/>
              <a:t> and other applications (which application that may have to further discuss and seek for teams’ requirement </a:t>
            </a:r>
            <a:endParaRPr lang="en-GB" b="1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AC3CDD-F756-1F9E-454D-DA255FAE395D}"/>
              </a:ext>
            </a:extLst>
          </p:cNvPr>
          <p:cNvSpPr txBox="1"/>
          <p:nvPr/>
        </p:nvSpPr>
        <p:spPr>
          <a:xfrm>
            <a:off x="407368" y="627160"/>
            <a:ext cx="4824536" cy="646331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Defining user workflow? Customised workflow? </a:t>
            </a:r>
          </a:p>
          <a:p>
            <a:r>
              <a:rPr lang="en-GB" b="1" i="1" dirty="0"/>
              <a:t>Template workflow suggested.</a:t>
            </a:r>
          </a:p>
        </p:txBody>
      </p:sp>
    </p:spTree>
    <p:extLst>
      <p:ext uri="{BB962C8B-B14F-4D97-AF65-F5344CB8AC3E}">
        <p14:creationId xmlns:p14="http://schemas.microsoft.com/office/powerpoint/2010/main" val="75471266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8</a:t>
            </a:fld>
            <a:endParaRPr lang="en-GB"/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F6BC0D0D-17E1-AA0F-B950-DEA0B08E876C}"/>
              </a:ext>
            </a:extLst>
          </p:cNvPr>
          <p:cNvSpPr txBox="1">
            <a:spLocks/>
          </p:cNvSpPr>
          <p:nvPr/>
        </p:nvSpPr>
        <p:spPr>
          <a:xfrm>
            <a:off x="335360" y="404664"/>
            <a:ext cx="10515600" cy="3138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400"/>
            <a:r>
              <a:rPr lang="en-US" sz="30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Logical Architecture</a:t>
            </a:r>
            <a:endParaRPr lang="en-GB" sz="3000" b="1" kern="0" dirty="0">
              <a:solidFill>
                <a:srgbClr val="673280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9F2C0A-D91F-53E6-0A3D-2FFECE065B07}"/>
              </a:ext>
            </a:extLst>
          </p:cNvPr>
          <p:cNvSpPr txBox="1"/>
          <p:nvPr/>
        </p:nvSpPr>
        <p:spPr>
          <a:xfrm>
            <a:off x="6381546" y="1124744"/>
            <a:ext cx="500070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functional team mailbox will not receive CMS emails sent by CMS users</a:t>
            </a:r>
            <a:br>
              <a:rPr lang="en-GB" dirty="0"/>
            </a:br>
            <a:br>
              <a:rPr lang="en-GB" dirty="0"/>
            </a:br>
            <a:r>
              <a:rPr lang="en-GB" dirty="0"/>
              <a:t>only identify through email subject with the prefix added</a:t>
            </a:r>
            <a:br>
              <a:rPr lang="en-GB" dirty="0"/>
            </a:br>
            <a:br>
              <a:rPr lang="en-GB" dirty="0"/>
            </a:br>
            <a:r>
              <a:rPr lang="en-GB" dirty="0"/>
              <a:t>IMAP </a:t>
            </a:r>
            <a:br>
              <a:rPr lang="en-GB" dirty="0"/>
            </a:br>
            <a:endParaRPr lang="en-GB" dirty="0"/>
          </a:p>
          <a:p>
            <a:r>
              <a:rPr lang="en-GB" dirty="0"/>
              <a:t>Application log: </a:t>
            </a:r>
          </a:p>
          <a:p>
            <a:br>
              <a:rPr lang="en-GB" dirty="0"/>
            </a:br>
            <a:endParaRPr lang="en-GB" dirty="0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ABB56A0-FEB3-E2EB-D85E-7ADD621F8F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5683479"/>
              </p:ext>
            </p:extLst>
          </p:nvPr>
        </p:nvGraphicFramePr>
        <p:xfrm>
          <a:off x="6158703" y="4872988"/>
          <a:ext cx="551461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7307">
                  <a:extLst>
                    <a:ext uri="{9D8B030D-6E8A-4147-A177-3AD203B41FA5}">
                      <a16:colId xmlns:a16="http://schemas.microsoft.com/office/drawing/2014/main" val="2766478951"/>
                    </a:ext>
                  </a:extLst>
                </a:gridCol>
                <a:gridCol w="2757307">
                  <a:extLst>
                    <a:ext uri="{9D8B030D-6E8A-4147-A177-3AD203B41FA5}">
                      <a16:colId xmlns:a16="http://schemas.microsoft.com/office/drawing/2014/main" val="2472307495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Technology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48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Frontend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Typescript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903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Backend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err="1"/>
                        <a:t>FastAPI</a:t>
                      </a:r>
                      <a:r>
                        <a:rPr lang="en-GB" sz="1400" dirty="0"/>
                        <a:t> (Python)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68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React.js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882758"/>
                  </a:ext>
                </a:extLst>
              </a:tr>
            </a:tbl>
          </a:graphicData>
        </a:graphic>
      </p:graphicFrame>
      <p:pic>
        <p:nvPicPr>
          <p:cNvPr id="20" name="Picture 19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DDB991F3-F646-B826-48D5-0C0CEF215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50" r="8517"/>
          <a:stretch/>
        </p:blipFill>
        <p:spPr>
          <a:xfrm>
            <a:off x="-600744" y="1170238"/>
            <a:ext cx="6878414" cy="452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5260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2"/>
          <p:cNvSpPr>
            <a:spLocks noGrp="1"/>
          </p:cNvSpPr>
          <p:nvPr>
            <p:ph type="title"/>
          </p:nvPr>
        </p:nvSpPr>
        <p:spPr>
          <a:xfrm>
            <a:off x="347598" y="156661"/>
            <a:ext cx="10515600" cy="31383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/>
            <a:r>
              <a:rPr lang="en-US" sz="2900" b="1" kern="0" dirty="0">
                <a:solidFill>
                  <a:srgbClr val="67328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</a:rPr>
              <a:t>Non-functional features</a:t>
            </a:r>
            <a:endParaRPr lang="en-GB" sz="2900" b="1" kern="0" dirty="0">
              <a:solidFill>
                <a:srgbClr val="673280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FF05BC8-93CE-4A1A-AD44-FA86F4B1432B}" type="slidenum">
              <a:rPr lang="en-GB" smtClean="0"/>
              <a:pPr algn="r"/>
              <a:t>9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FC934A-7693-F83B-B24A-3DA98EB09E6D}"/>
              </a:ext>
            </a:extLst>
          </p:cNvPr>
          <p:cNvSpPr txBox="1"/>
          <p:nvPr/>
        </p:nvSpPr>
        <p:spPr>
          <a:xfrm>
            <a:off x="479376" y="1120676"/>
            <a:ext cx="113052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i="1" dirty="0">
                <a:solidFill>
                  <a:srgbClr val="FF0000"/>
                </a:solidFill>
              </a:rPr>
              <a:t>Highlights:</a:t>
            </a:r>
          </a:p>
          <a:p>
            <a:endParaRPr lang="en-GB" sz="1400" b="1" dirty="0"/>
          </a:p>
          <a:p>
            <a:r>
              <a:rPr lang="en-GB" sz="1400" b="1" dirty="0"/>
              <a:t>Application is deployed and installed to end user VD via executable file(.exe)</a:t>
            </a:r>
          </a:p>
          <a:p>
            <a:endParaRPr lang="en-GB" sz="1400" b="1" dirty="0"/>
          </a:p>
          <a:p>
            <a:r>
              <a:rPr lang="en-GB" sz="1400" b="1" dirty="0"/>
              <a:t>User interface of application will be rendered by loading static HTML pages</a:t>
            </a:r>
          </a:p>
          <a:p>
            <a:endParaRPr lang="en-GB" sz="1400" b="1" dirty="0"/>
          </a:p>
          <a:p>
            <a:r>
              <a:rPr lang="en-GB" sz="1400" b="1" dirty="0"/>
              <a:t>End user authentication will be managed in the AD</a:t>
            </a:r>
          </a:p>
          <a:p>
            <a:endParaRPr lang="en-GB" sz="1400" b="1" dirty="0"/>
          </a:p>
          <a:p>
            <a:r>
              <a:rPr lang="en-GB" sz="1400" b="1" dirty="0"/>
              <a:t>Prompts will be fetched from the confluence page for each team</a:t>
            </a:r>
          </a:p>
          <a:p>
            <a:endParaRPr lang="en-GB" sz="1400" b="1" dirty="0"/>
          </a:p>
          <a:p>
            <a:r>
              <a:rPr lang="en-GB" sz="1400" b="1" dirty="0"/>
              <a:t>LLM </a:t>
            </a:r>
            <a:r>
              <a:rPr lang="en-US" altLang="zh-CN" sz="1400" b="1" dirty="0"/>
              <a:t>Provider </a:t>
            </a:r>
            <a:r>
              <a:rPr lang="en-GB" sz="1400" b="1" dirty="0"/>
              <a:t>(</a:t>
            </a:r>
            <a:r>
              <a:rPr lang="en-GB" sz="1400" b="1" dirty="0" err="1"/>
              <a:t>MaaS</a:t>
            </a:r>
            <a:r>
              <a:rPr lang="en-GB" sz="1400" b="1" dirty="0"/>
              <a:t> / SARA) will be used</a:t>
            </a:r>
            <a:br>
              <a:rPr lang="en-GB" sz="1400" b="1" dirty="0"/>
            </a:br>
            <a:endParaRPr lang="en-GB" sz="1400" b="1" dirty="0"/>
          </a:p>
          <a:p>
            <a:r>
              <a:rPr lang="en-GB" sz="1400" b="1" dirty="0"/>
              <a:t>Remarks:</a:t>
            </a:r>
          </a:p>
          <a:p>
            <a:endParaRPr lang="en-GB" sz="1400" b="1" dirty="0"/>
          </a:p>
          <a:p>
            <a:r>
              <a:rPr lang="en-GB" sz="1400" b="1" i="1" dirty="0"/>
              <a:t>Username &amp; password Auth will use for UAT environment.</a:t>
            </a:r>
          </a:p>
          <a:p>
            <a:r>
              <a:rPr lang="en-GB" sz="1400" b="1" i="1" dirty="0"/>
              <a:t>Target stage : Function will run automatically during non-peak hour (Not in UAT) </a:t>
            </a:r>
          </a:p>
          <a:p>
            <a:endParaRPr lang="en-GB" sz="1400" b="1" i="1" dirty="0"/>
          </a:p>
          <a:p>
            <a:endParaRPr lang="en-GB" sz="1400" b="1" i="1" dirty="0"/>
          </a:p>
          <a:p>
            <a:endParaRPr lang="en-GB" sz="1400" b="1" i="1" dirty="0"/>
          </a:p>
          <a:p>
            <a:endParaRPr lang="en-US" sz="1200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39A3E-E779-AA9E-FC03-F54DAC2AD705}"/>
              </a:ext>
            </a:extLst>
          </p:cNvPr>
          <p:cNvSpPr txBox="1"/>
          <p:nvPr/>
        </p:nvSpPr>
        <p:spPr>
          <a:xfrm>
            <a:off x="6495834" y="2564904"/>
            <a:ext cx="5328592" cy="1200329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Question: why not directly linked to SARA</a:t>
            </a:r>
          </a:p>
          <a:p>
            <a:r>
              <a:rPr lang="en-GB" b="1" i="1" dirty="0" err="1"/>
              <a:t>MaaS</a:t>
            </a:r>
            <a:r>
              <a:rPr lang="en-GB" b="1" i="1" dirty="0"/>
              <a:t> has no queue management   </a:t>
            </a:r>
          </a:p>
          <a:p>
            <a:r>
              <a:rPr lang="en-GB" b="1" i="1" dirty="0"/>
              <a:t>ANS: depends on the usage of the users and whether the queue management is required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EBC09B-0191-D67B-E8F3-26127667EF02}"/>
              </a:ext>
            </a:extLst>
          </p:cNvPr>
          <p:cNvSpPr txBox="1"/>
          <p:nvPr/>
        </p:nvSpPr>
        <p:spPr>
          <a:xfrm>
            <a:off x="6524216" y="4869160"/>
            <a:ext cx="5328592" cy="646331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r>
              <a:rPr lang="en-GB" b="1" i="1" dirty="0"/>
              <a:t>Remarks things that cannot be achieved </a:t>
            </a:r>
          </a:p>
          <a:p>
            <a:r>
              <a:rPr lang="en-GB" b="1" i="1" dirty="0"/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6251696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0004&quot;&gt;&lt;property id=&quot;20148&quot; value=&quot;5&quot;/&gt;&lt;property id=&quot;20300&quot; value=&quot;Slide 1 - &amp;quot;IT Development Programme 2 (ITDP2)&amp;#x0D;&amp;#x0A;&amp;#x0D;&amp;#x0A;Budget Steering Committee Meeting&amp;#x0D;&amp;#x0A;&amp;#x0D;&amp;#x0A;  27 May 2011&amp;quot;&quot;/&gt;&lt;property id=&quot;20307&quot; value=&quot;265&quot;/&gt;&lt;/object&gt;&lt;object type=&quot;3&quot; unique_id=&quot;10005&quot;&gt;&lt;property id=&quot;20148&quot; value=&quot;5&quot;/&gt;&lt;property id=&quot;20300&quot; value=&quot;Slide 2 - &amp;quot;Agenda&amp;amp;#x09;&amp;quot;&quot;/&gt;&lt;property id=&quot;20307&quot; value=&quot;266&quot;/&gt;&lt;/object&gt;&lt;object type=&quot;3&quot; unique_id=&quot;10006&quot;&gt;&lt;property id=&quot;20148&quot; value=&quot;5&quot;/&gt;&lt;property id=&quot;20300&quot; value=&quot;Slide 3&quot;/&gt;&lt;property id=&quot;20307&quot; value=&quot;284&quot;/&gt;&lt;/object&gt;&lt;object type=&quot;3&quot; unique_id=&quot;10007&quot;&gt;&lt;property id=&quot;20148&quot; value=&quot;5&quot;/&gt;&lt;property id=&quot;20300&quot; value=&quot;Slide 4&quot;/&gt;&lt;property id=&quot;20307&quot; value=&quot;285&quot;/&gt;&lt;/object&gt;&lt;object type=&quot;3&quot; unique_id=&quot;10008&quot;&gt;&lt;property id=&quot;20148&quot; value=&quot;5&quot;/&gt;&lt;property id=&quot;20300&quot; value=&quot;Slide 5&quot;/&gt;&lt;property id=&quot;20307&quot; value=&quot;286&quot;/&gt;&lt;/object&gt;&lt;object type=&quot;3&quot; unique_id=&quot;10009&quot;&gt;&lt;property id=&quot;20148&quot; value=&quot;5&quot;/&gt;&lt;property id=&quot;20300&quot; value=&quot;Slide 6&quot;/&gt;&lt;property id=&quot;20307&quot; value=&quot;287&quot;/&gt;&lt;/object&gt;&lt;object type=&quot;3&quot; unique_id=&quot;10010&quot;&gt;&lt;property id=&quot;20148&quot; value=&quot;5&quot;/&gt;&lt;property id=&quot;20300&quot; value=&quot;Slide 7&quot;/&gt;&lt;property id=&quot;20307&quot; value=&quot;298&quot;/&gt;&lt;/object&gt;&lt;object type=&quot;3&quot; unique_id=&quot;10011&quot;&gt;&lt;property id=&quot;20148&quot; value=&quot;5&quot;/&gt;&lt;property id=&quot;20300&quot; value=&quot;Slide 8&quot;/&gt;&lt;property id=&quot;20307&quot; value=&quot;289&quot;/&gt;&lt;/object&gt;&lt;object type=&quot;3&quot; unique_id=&quot;10012&quot;&gt;&lt;property id=&quot;20148&quot; value=&quot;5&quot;/&gt;&lt;property id=&quot;20300&quot; value=&quot;Slide 9 - &amp;quot;Commitment request (ITIS)&amp;quot;&quot;/&gt;&lt;property id=&quot;20307&quot; value=&quot;292&quot;/&gt;&lt;/object&gt;&lt;object type=&quot;3&quot; unique_id=&quot;10013&quot;&gt;&lt;property id=&quot;20148&quot; value=&quot;5&quot;/&gt;&lt;property id=&quot;20300&quot; value=&quot;Slide 10 - &amp;quot;Commitment request (ITIS)&amp;quot;&quot;/&gt;&lt;property id=&quot;20307&quot; value=&quot;337&quot;/&gt;&lt;/object&gt;&lt;object type=&quot;3&quot; unique_id=&quot;10014&quot;&gt;&lt;property id=&quot;20148&quot; value=&quot;5&quot;/&gt;&lt;property id=&quot;20300&quot; value=&quot;Slide 11&quot;/&gt;&lt;property id=&quot;20307&quot; value=&quot;338&quot;/&gt;&lt;/object&gt;&lt;object type=&quot;3&quot; unique_id=&quot;10015&quot;&gt;&lt;property id=&quot;20148&quot; value=&quot;5&quot;/&gt;&lt;property id=&quot;20300&quot; value=&quot;Slide 12&quot;/&gt;&lt;property id=&quot;20307&quot; value=&quot;339&quot;/&gt;&lt;/object&gt;&lt;object type=&quot;3&quot; unique_id=&quot;10016&quot;&gt;&lt;property id=&quot;20148&quot; value=&quot;5&quot;/&gt;&lt;property id=&quot;20300&quot; value=&quot;Slide 13&quot;/&gt;&lt;property id=&quot;20307&quot; value=&quot;340&quot;/&gt;&lt;/object&gt;&lt;object type=&quot;3&quot; unique_id=&quot;10017&quot;&gt;&lt;property id=&quot;20148&quot; value=&quot;5&quot;/&gt;&lt;property id=&quot;20300&quot; value=&quot;Slide 14&quot;/&gt;&lt;property id=&quot;20307&quot; value=&quot;341&quot;/&gt;&lt;/object&gt;&lt;object type=&quot;3&quot; unique_id=&quot;10018&quot;&gt;&lt;property id=&quot;20148&quot; value=&quot;5&quot;/&gt;&lt;property id=&quot;20300&quot; value=&quot;Slide 15&quot;/&gt;&lt;property id=&quot;20307&quot; value=&quot;342&quot;/&gt;&lt;/object&gt;&lt;object type=&quot;3&quot; unique_id=&quot;10019&quot;&gt;&lt;property id=&quot;20148&quot; value=&quot;5&quot;/&gt;&lt;property id=&quot;20300&quot; value=&quot;Slide 16&quot;/&gt;&lt;property id=&quot;20307&quot; value=&quot;343&quot;/&gt;&lt;/object&gt;&lt;object type=&quot;3&quot; unique_id=&quot;10020&quot;&gt;&lt;property id=&quot;20148&quot; value=&quot;5&quot;/&gt;&lt;property id=&quot;20300&quot; value=&quot;Slide 17 - &amp;quot;OA Systems Upgrade Project – Phase 1 (Cont’d)&amp;#x0D;&amp;#x0A;     Existing OA Systems Architecture Diagram&amp;quot;&quot;/&gt;&lt;property id=&quot;20307&quot; value=&quot;344&quot;/&gt;&lt;/object&gt;&lt;object type=&quot;3&quot; unique_id=&quot;10021&quot;&gt;&lt;property id=&quot;20148&quot; value=&quot;5&quot;/&gt;&lt;property id=&quot;20300&quot; value=&quot;Slide 18 - &amp;quot;OA Systems Upgrade Project – Phase 1 (Cont’d) &amp;#x0D;&amp;#x0A;   Phase 1 - OA Systems Architecture Diagram&amp;quot;&quot;/&gt;&lt;property id=&quot;20307&quot; value=&quot;345&quot;/&gt;&lt;/object&gt;&lt;object type=&quot;3&quot; unique_id=&quot;10022&quot;&gt;&lt;property id=&quot;20148&quot; value=&quot;5&quot;/&gt;&lt;property id=&quot;20300&quot; value=&quot;Slide 19 - &amp;quot;OA Systems Upgrade Project – Phase 1 (Cont’d) &amp;#x0D;&amp;#x0A;   Phase 2 - OA Systems Architecture Diagram&amp;quot;&quot;/&gt;&lt;property id=&quot;20307&quot; value=&quot;346&quot;/&gt;&lt;/object&gt;&lt;object type=&quot;3&quot; unique_id=&quot;10023&quot;&gt;&lt;property id=&quot;20148&quot; value=&quot;5&quot;/&gt;&lt;property id=&quot;20300&quot; value=&quot;Slide 20&quot;/&gt;&lt;property id=&quot;20307&quot; value=&quot;347&quot;/&gt;&lt;/object&gt;&lt;object type=&quot;3&quot; unique_id=&quot;10024&quot;&gt;&lt;property id=&quot;20148&quot; value=&quot;5&quot;/&gt;&lt;property id=&quot;20300&quot; value=&quot;Slide 21&quot;/&gt;&lt;property id=&quot;20307&quot; value=&quot;348&quot;/&gt;&lt;/object&gt;&lt;object type=&quot;3&quot; unique_id=&quot;10025&quot;&gt;&lt;property id=&quot;20148&quot; value=&quot;5&quot;/&gt;&lt;property id=&quot;20300&quot; value=&quot;Slide 22&quot;/&gt;&lt;property id=&quot;20307&quot; value=&quot;349&quot;/&gt;&lt;/object&gt;&lt;object type=&quot;3&quot; unique_id=&quot;10026&quot;&gt;&lt;property id=&quot;20148&quot; value=&quot;5&quot;/&gt;&lt;property id=&quot;20300&quot; value=&quot;Slide 23&quot;/&gt;&lt;property id=&quot;20307&quot; value=&quot;350&quot;/&gt;&lt;/object&gt;&lt;object type=&quot;3&quot; unique_id=&quot;10027&quot;&gt;&lt;property id=&quot;20148&quot; value=&quot;5&quot;/&gt;&lt;property id=&quot;20300&quot; value=&quot;Slide 24&quot;/&gt;&lt;property id=&quot;20307&quot; value=&quot;351&quot;/&gt;&lt;/object&gt;&lt;object type=&quot;3&quot; unique_id=&quot;10028&quot;&gt;&lt;property id=&quot;20148&quot; value=&quot;5&quot;/&gt;&lt;property id=&quot;20300&quot; value=&quot;Slide 25&quot;/&gt;&lt;property id=&quot;20307&quot; value=&quot;352&quot;/&gt;&lt;/object&gt;&lt;object type=&quot;3&quot; unique_id=&quot;10029&quot;&gt;&lt;property id=&quot;20148&quot; value=&quot;5&quot;/&gt;&lt;property id=&quot;20300&quot; value=&quot;Slide 26&quot;/&gt;&lt;property id=&quot;20307&quot; value=&quot;353&quot;/&gt;&lt;/object&gt;&lt;object type=&quot;3&quot; unique_id=&quot;10030&quot;&gt;&lt;property id=&quot;20148&quot; value=&quot;5&quot;/&gt;&lt;property id=&quot;20300&quot; value=&quot;Slide 27 - &amp;quot;Commitment request (ITIS)&amp;quot;&quot;/&gt;&lt;property id=&quot;20307&quot; value=&quot;330&quot;/&gt;&lt;/object&gt;&lt;object type=&quot;3&quot; unique_id=&quot;10031&quot;&gt;&lt;property id=&quot;20148&quot; value=&quot;5&quot;/&gt;&lt;property id=&quot;20300&quot; value=&quot;Slide 28&quot;/&gt;&lt;property id=&quot;20307&quot; value=&quot;310&quot;/&gt;&lt;/object&gt;&lt;object type=&quot;3&quot; unique_id=&quot;10032&quot;&gt;&lt;property id=&quot;20148&quot; value=&quot;5&quot;/&gt;&lt;property id=&quot;20300&quot; value=&quot;Slide 29&quot;/&gt;&lt;property id=&quot;20307&quot; value=&quot;311&quot;/&gt;&lt;/object&gt;&lt;object type=&quot;3&quot; unique_id=&quot;10033&quot;&gt;&lt;property id=&quot;20148&quot; value=&quot;5&quot;/&gt;&lt;property id=&quot;20300&quot; value=&quot;Slide 30&quot;/&gt;&lt;property id=&quot;20307&quot; value=&quot;312&quot;/&gt;&lt;/object&gt;&lt;object type=&quot;3&quot; unique_id=&quot;10034&quot;&gt;&lt;property id=&quot;20148&quot; value=&quot;5&quot;/&gt;&lt;property id=&quot;20300&quot; value=&quot;Slide 31&quot;/&gt;&lt;property id=&quot;20307&quot; value=&quot;313&quot;/&gt;&lt;/object&gt;&lt;object type=&quot;3&quot; unique_id=&quot;10035&quot;&gt;&lt;property id=&quot;20148&quot; value=&quot;5&quot;/&gt;&lt;property id=&quot;20300&quot; value=&quot;Slide 32&quot;/&gt;&lt;property id=&quot;20307&quot; value=&quot;314&quot;/&gt;&lt;/object&gt;&lt;object type=&quot;3&quot; unique_id=&quot;10036&quot;&gt;&lt;property id=&quot;20148&quot; value=&quot;5&quot;/&gt;&lt;property id=&quot;20300&quot; value=&quot;Slide 33&quot;/&gt;&lt;property id=&quot;20307&quot; value=&quot;315&quot;/&gt;&lt;/object&gt;&lt;object type=&quot;3&quot; unique_id=&quot;10037&quot;&gt;&lt;property id=&quot;20148&quot; value=&quot;5&quot;/&gt;&lt;property id=&quot;20300&quot; value=&quot;Slide 34&quot;/&gt;&lt;property id=&quot;20307&quot; value=&quot;316&quot;/&gt;&lt;/object&gt;&lt;object type=&quot;3&quot; unique_id=&quot;10038&quot;&gt;&lt;property id=&quot;20148&quot; value=&quot;5&quot;/&gt;&lt;property id=&quot;20300&quot; value=&quot;Slide 35&quot;/&gt;&lt;property id=&quot;20307&quot; value=&quot;290&quot;/&gt;&lt;/object&gt;&lt;object type=&quot;3&quot; unique_id=&quot;10039&quot;&gt;&lt;property id=&quot;20148&quot; value=&quot;5&quot;/&gt;&lt;property id=&quot;20300&quot; value=&quot;Slide 36&quot;/&gt;&lt;property id=&quot;20307&quot; value=&quot;291&quot;/&gt;&lt;/object&gt;&lt;object type=&quot;3&quot; unique_id=&quot;10040&quot;&gt;&lt;property id=&quot;20148&quot; value=&quot;5&quot;/&gt;&lt;property id=&quot;20300&quot; value=&quot;Slide 37 - &amp;quot;Commitment request (ITS)&amp;quot;&quot;/&gt;&lt;property id=&quot;20307&quot; value=&quot;331&quot;/&gt;&lt;/object&gt;&lt;object type=&quot;3&quot; unique_id=&quot;10041&quot;&gt;&lt;property id=&quot;20148&quot; value=&quot;5&quot;/&gt;&lt;property id=&quot;20300&quot; value=&quot;Slide 38 - &amp;quot;Commitment request (ITS)&amp;quot;&quot;/&gt;&lt;property id=&quot;20307&quot; value=&quot;332&quot;/&gt;&lt;/object&gt;&lt;object type=&quot;3&quot; unique_id=&quot;10042&quot;&gt;&lt;property id=&quot;20148&quot; value=&quot;5&quot;/&gt;&lt;property id=&quot;20300&quot; value=&quot;Slide 39 - &amp;quot;Commitment request (ITS)&amp;quot;&quot;/&gt;&lt;property id=&quot;20307&quot; value=&quot;333&quot;/&gt;&lt;/object&gt;&lt;object type=&quot;3&quot; unique_id=&quot;10043&quot;&gt;&lt;property id=&quot;20148&quot; value=&quot;5&quot;/&gt;&lt;property id=&quot;20300&quot; value=&quot;Slide 40&quot;/&gt;&lt;property id=&quot;20307&quot; value=&quot;336&quot;/&gt;&lt;/object&gt;&lt;object type=&quot;3&quot; unique_id=&quot;10044&quot;&gt;&lt;property id=&quot;20148&quot; value=&quot;5&quot;/&gt;&lt;property id=&quot;20300&quot; value=&quot;Slide 41 - &amp;quot;Brief of budget status&amp;quot;&quot;/&gt;&lt;property id=&quot;20307&quot; value=&quot;301&quot;/&gt;&lt;/object&gt;&lt;object type=&quot;3&quot; unique_id=&quot;10045&quot;&gt;&lt;property id=&quot;20148&quot; value=&quot;5&quot;/&gt;&lt;property id=&quot;20300&quot; value=&quot;Slide 42 - &amp;quot;Brief of budget status&amp;quot;&quot;/&gt;&lt;property id=&quot;20307&quot; value=&quot;299&quot;/&gt;&lt;/object&gt;&lt;object type=&quot;3&quot; unique_id=&quot;10046&quot;&gt;&lt;property id=&quot;20148&quot; value=&quot;5&quot;/&gt;&lt;property id=&quot;20300&quot; value=&quot;Slide 43 - &amp;quot;Brief of budget status&amp;quot;&quot;/&gt;&lt;property id=&quot;20307&quot; value=&quot;282&quot;/&gt;&lt;/object&gt;&lt;object type=&quot;3&quot; unique_id=&quot;10047&quot;&gt;&lt;property id=&quot;20148&quot; value=&quot;5&quot;/&gt;&lt;property id=&quot;20300&quot; value=&quot;Slide 44 - &amp;quot;Brief of budget status&amp;quot;&quot;/&gt;&lt;property id=&quot;20307&quot; value=&quot;308&quot;/&gt;&lt;/object&gt;&lt;object type=&quot;3&quot; unique_id=&quot;10048&quot;&gt;&lt;property id=&quot;20148&quot; value=&quot;5&quot;/&gt;&lt;property id=&quot;20300&quot; value=&quot;Slide 45 - &amp;quot;Brief of budget status&amp;quot;&quot;/&gt;&lt;property id=&quot;20307&quot; value=&quot;309&quot;/&gt;&lt;/object&gt;&lt;object type=&quot;3&quot; unique_id=&quot;10049&quot;&gt;&lt;property id=&quot;20148&quot; value=&quot;5&quot;/&gt;&lt;property id=&quot;20300&quot; value=&quot;Slide 46 - &amp;quot;Brief of budget status&amp;quot;&quot;/&gt;&lt;property id=&quot;20307&quot; value=&quot;281&quot;/&gt;&lt;/object&gt;&lt;object type=&quot;3&quot; unique_id=&quot;10050&quot;&gt;&lt;property id=&quot;20148&quot; value=&quot;5&quot;/&gt;&lt;property id=&quot;20300&quot; value=&quot;Slide 47 - &amp;quot;Brief of budget status&amp;quot;&quot;/&gt;&lt;property id=&quot;20307&quot; value=&quot;335&quot;/&gt;&lt;/object&gt;&lt;object type=&quot;3&quot; unique_id=&quot;10051&quot;&gt;&lt;property id=&quot;20148&quot; value=&quot;5&quot;/&gt;&lt;property id=&quot;20300&quot; value=&quot;Slide 48 - &amp;quot;Brief of budget status&amp;quot;&quot;/&gt;&lt;property id=&quot;20307&quot; value=&quot;283&quot;/&gt;&lt;/object&gt;&lt;object type=&quot;3&quot; unique_id=&quot;10052&quot;&gt;&lt;property id=&quot;20148&quot; value=&quot;5&quot;/&gt;&lt;property id=&quot;20300&quot; value=&quot;Slide 49 - &amp;quot;&amp;#x0D;&amp;#x0A;Next Meeting&amp;#x0D;&amp;#x0A;&amp;#x0D;&amp;#x0A;August 2011&amp;quot;&quot;/&gt;&lt;property id=&quot;20307&quot; value=&quot;273&quot;/&gt;&lt;/object&gt;&lt;/object&gt;&lt;/object&gt;&lt;/database&gt;"/>
  <p:tag name="SECTOMILLISECCONVERTED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MMPWR Plan v2.21.pptx" id="{4B574527-17B5-45E8-9F82-F72A337BFC4F}" vid="{696D802C-9ACD-4D8C-88D8-9D68D682B5E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44FBE92949FF498A292267649BA32F" ma:contentTypeVersion="2" ma:contentTypeDescription="Create a new document." ma:contentTypeScope="" ma:versionID="aae89019408edec735598889a18020f4">
  <xsd:schema xmlns:xsd="http://www.w3.org/2001/XMLSchema" xmlns:xs="http://www.w3.org/2001/XMLSchema" xmlns:p="http://schemas.microsoft.com/office/2006/metadata/properties" xmlns:ns2="5b6591ad-ea12-4171-9f8d-d3da4e6d0b71" targetNamespace="http://schemas.microsoft.com/office/2006/metadata/properties" ma:root="true" ma:fieldsID="ff9dfd69c85da2a004e24f7fef732fe4" ns2:_="">
    <xsd:import namespace="5b6591ad-ea12-4171-9f8d-d3da4e6d0b71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6591ad-ea12-4171-9f8d-d3da4e6d0b7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FC6FD9E-F5C5-4227-9B5D-42D4EB374B3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80860B8-1128-4133-B892-68A122981803}"/>
</file>

<file path=customXml/itemProps3.xml><?xml version="1.0" encoding="utf-8"?>
<ds:datastoreItem xmlns:ds="http://schemas.openxmlformats.org/officeDocument/2006/customXml" ds:itemID="{22E655BA-02B6-46FB-B7BF-2F6A86FD60F2}">
  <ds:schemaRefs>
    <ds:schemaRef ds:uri="http://schemas.microsoft.com/office/2006/metadata/properties"/>
    <ds:schemaRef ds:uri="http://www.w3.org/XML/1998/namespace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52459</TotalTime>
  <Words>1594</Words>
  <Application>Microsoft Office PowerPoint</Application>
  <PresentationFormat>Widescreen</PresentationFormat>
  <Paragraphs>232</Paragraphs>
  <Slides>16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Calibri (MS)</vt:lpstr>
      <vt:lpstr>Calibri (MS) Bold</vt:lpstr>
      <vt:lpstr>Muli Semi-Bold</vt:lpstr>
      <vt:lpstr>Arial</vt:lpstr>
      <vt:lpstr>Wingdings</vt:lpstr>
      <vt:lpstr>1_Office Theme</vt:lpstr>
      <vt:lpstr>think-cell Slide</vt:lpstr>
      <vt:lpstr>PowerPoint Presentation</vt:lpstr>
      <vt:lpstr>Current Situation</vt:lpstr>
      <vt:lpstr>Current Situation</vt:lpstr>
      <vt:lpstr>Objective</vt:lpstr>
      <vt:lpstr>PowerPoint Presentation</vt:lpstr>
      <vt:lpstr>Scopes</vt:lpstr>
      <vt:lpstr>Logical Architecture</vt:lpstr>
      <vt:lpstr>PowerPoint Presentation</vt:lpstr>
      <vt:lpstr>Non-functional features</vt:lpstr>
      <vt:lpstr>Physical Architecture</vt:lpstr>
      <vt:lpstr>Network Architecture</vt:lpstr>
      <vt:lpstr>Difference between SPARK &amp; Outlook &amp; NOVA</vt:lpstr>
      <vt:lpstr>Data Flow</vt:lpstr>
      <vt:lpstr>PowerPoint Presentation</vt:lpstr>
      <vt:lpstr>Security Design</vt:lpstr>
      <vt:lpstr>Top 10 LLM threats</vt:lpstr>
    </vt:vector>
  </TitlesOfParts>
  <Company>Hong Kong Monetary Authority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Hong Kong Monetary Authority</dc:creator>
  <cp:lastModifiedBy>CHENG Chau-ki, Kiki</cp:lastModifiedBy>
  <cp:revision>3235</cp:revision>
  <cp:lastPrinted>2019-05-08T03:17:00Z</cp:lastPrinted>
  <dcterms:created xsi:type="dcterms:W3CDTF">2010-10-19T05:51:46Z</dcterms:created>
  <dcterms:modified xsi:type="dcterms:W3CDTF">2025-12-31T07:52:50Z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0x010100BC44FBE92949FF498A292267649BA32F</vt:lpwstr>
  </property>
</Properties>
</file>